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488" r:id="rId2"/>
    <p:sldId id="256" r:id="rId3"/>
    <p:sldId id="257" r:id="rId4"/>
    <p:sldId id="489" r:id="rId5"/>
    <p:sldId id="490" r:id="rId6"/>
    <p:sldId id="491" r:id="rId7"/>
    <p:sldId id="480" r:id="rId8"/>
    <p:sldId id="479" r:id="rId9"/>
    <p:sldId id="478" r:id="rId10"/>
    <p:sldId id="517" r:id="rId11"/>
    <p:sldId id="484" r:id="rId12"/>
    <p:sldId id="492" r:id="rId13"/>
    <p:sldId id="493" r:id="rId14"/>
    <p:sldId id="494" r:id="rId15"/>
    <p:sldId id="495" r:id="rId16"/>
    <p:sldId id="476" r:id="rId17"/>
    <p:sldId id="477" r:id="rId18"/>
    <p:sldId id="518" r:id="rId19"/>
    <p:sldId id="487" r:id="rId20"/>
    <p:sldId id="485" r:id="rId21"/>
    <p:sldId id="498" r:id="rId22"/>
    <p:sldId id="500" r:id="rId23"/>
    <p:sldId id="497" r:id="rId24"/>
    <p:sldId id="502" r:id="rId25"/>
    <p:sldId id="503" r:id="rId26"/>
    <p:sldId id="504" r:id="rId27"/>
    <p:sldId id="501" r:id="rId28"/>
    <p:sldId id="508" r:id="rId29"/>
    <p:sldId id="533" r:id="rId30"/>
    <p:sldId id="534" r:id="rId31"/>
    <p:sldId id="506" r:id="rId32"/>
    <p:sldId id="505" r:id="rId33"/>
    <p:sldId id="507" r:id="rId34"/>
    <p:sldId id="510" r:id="rId35"/>
    <p:sldId id="529" r:id="rId36"/>
    <p:sldId id="530" r:id="rId37"/>
    <p:sldId id="486" r:id="rId38"/>
    <p:sldId id="531" r:id="rId39"/>
    <p:sldId id="532" r:id="rId40"/>
    <p:sldId id="514" r:id="rId41"/>
    <p:sldId id="511" r:id="rId42"/>
    <p:sldId id="515" r:id="rId43"/>
    <p:sldId id="512" r:id="rId44"/>
    <p:sldId id="520" r:id="rId45"/>
    <p:sldId id="536" r:id="rId46"/>
    <p:sldId id="535" r:id="rId47"/>
    <p:sldId id="537" r:id="rId48"/>
    <p:sldId id="538" r:id="rId49"/>
    <p:sldId id="539" r:id="rId50"/>
    <p:sldId id="540" r:id="rId51"/>
    <p:sldId id="516" r:id="rId52"/>
    <p:sldId id="542" r:id="rId53"/>
    <p:sldId id="543" r:id="rId54"/>
    <p:sldId id="544" r:id="rId55"/>
    <p:sldId id="545" r:id="rId56"/>
    <p:sldId id="481" r:id="rId57"/>
    <p:sldId id="574" r:id="rId58"/>
    <p:sldId id="528" r:id="rId59"/>
    <p:sldId id="483" r:id="rId60"/>
    <p:sldId id="482" r:id="rId61"/>
    <p:sldId id="522" r:id="rId62"/>
    <p:sldId id="523" r:id="rId63"/>
    <p:sldId id="521" r:id="rId64"/>
    <p:sldId id="541" r:id="rId65"/>
    <p:sldId id="548" r:id="rId66"/>
    <p:sldId id="549" r:id="rId67"/>
    <p:sldId id="550" r:id="rId68"/>
    <p:sldId id="551" r:id="rId69"/>
    <p:sldId id="524" r:id="rId70"/>
    <p:sldId id="552" r:id="rId71"/>
    <p:sldId id="525" r:id="rId72"/>
    <p:sldId id="526" r:id="rId73"/>
    <p:sldId id="564" r:id="rId74"/>
    <p:sldId id="565" r:id="rId75"/>
    <p:sldId id="547" r:id="rId76"/>
    <p:sldId id="546" r:id="rId77"/>
    <p:sldId id="519" r:id="rId78"/>
    <p:sldId id="555" r:id="rId79"/>
    <p:sldId id="553" r:id="rId80"/>
    <p:sldId id="556" r:id="rId81"/>
    <p:sldId id="557" r:id="rId82"/>
    <p:sldId id="560" r:id="rId83"/>
    <p:sldId id="559" r:id="rId84"/>
    <p:sldId id="561" r:id="rId85"/>
    <p:sldId id="562" r:id="rId86"/>
    <p:sldId id="563" r:id="rId87"/>
    <p:sldId id="566" r:id="rId88"/>
    <p:sldId id="567" r:id="rId89"/>
    <p:sldId id="570" r:id="rId90"/>
    <p:sldId id="569" r:id="rId91"/>
    <p:sldId id="568" r:id="rId92"/>
    <p:sldId id="572" r:id="rId93"/>
    <p:sldId id="571" r:id="rId94"/>
    <p:sldId id="573" r:id="rId95"/>
    <p:sldId id="575" r:id="rId96"/>
    <p:sldId id="576" r:id="rId97"/>
    <p:sldId id="577" r:id="rId98"/>
    <p:sldId id="578" r:id="rId99"/>
    <p:sldId id="579"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p:restoredTop sz="91506"/>
  </p:normalViewPr>
  <p:slideViewPr>
    <p:cSldViewPr snapToGrid="0" snapToObjects="1">
      <p:cViewPr varScale="1">
        <p:scale>
          <a:sx n="115" d="100"/>
          <a:sy n="115" d="100"/>
        </p:scale>
        <p:origin x="688"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56149-BFAA-0A4A-B1E4-80960B75891F}"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C91A5-8A92-1545-908F-6A52F84BD531}" type="slidenum">
              <a:rPr lang="en-US" smtClean="0"/>
              <a:t>‹#›</a:t>
            </a:fld>
            <a:endParaRPr lang="en-US"/>
          </a:p>
        </p:txBody>
      </p:sp>
    </p:spTree>
    <p:extLst>
      <p:ext uri="{BB962C8B-B14F-4D97-AF65-F5344CB8AC3E}">
        <p14:creationId xmlns:p14="http://schemas.microsoft.com/office/powerpoint/2010/main" val="21121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class to come and collect their dice and coin before lecture begins. Also pass out the sheet for them to fill out their estimated height (anonymously).</a:t>
            </a:r>
            <a:br>
              <a:rPr lang="en-US" dirty="0" smtClean="0"/>
            </a:br>
            <a:r>
              <a:rPr lang="en-US" dirty="0" smtClean="0"/>
              <a:t/>
            </a:r>
            <a:br>
              <a:rPr lang="en-US" dirty="0" smtClean="0"/>
            </a:br>
            <a:r>
              <a:rPr lang="en-US" dirty="0" smtClean="0"/>
              <a:t>Additionally set up lecture room PC for</a:t>
            </a:r>
            <a:r>
              <a:rPr lang="en-US" baseline="0" dirty="0" smtClean="0"/>
              <a:t> R plots (ready for mid lecture exercise).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a:t>
            </a:fld>
            <a:endParaRPr lang="en-US"/>
          </a:p>
        </p:txBody>
      </p:sp>
    </p:spTree>
    <p:extLst>
      <p:ext uri="{BB962C8B-B14F-4D97-AF65-F5344CB8AC3E}">
        <p14:creationId xmlns:p14="http://schemas.microsoft.com/office/powerpoint/2010/main" val="486189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 #1 then, is always plot your data!</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10</a:t>
            </a:fld>
            <a:endParaRPr lang="en-US"/>
          </a:p>
        </p:txBody>
      </p:sp>
    </p:spTree>
    <p:extLst>
      <p:ext uri="{BB962C8B-B14F-4D97-AF65-F5344CB8AC3E}">
        <p14:creationId xmlns:p14="http://schemas.microsoft.com/office/powerpoint/2010/main" val="1341515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lesson: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11</a:t>
            </a:fld>
            <a:endParaRPr lang="en-US"/>
          </a:p>
        </p:txBody>
      </p:sp>
    </p:spTree>
    <p:extLst>
      <p:ext uri="{BB962C8B-B14F-4D97-AF65-F5344CB8AC3E}">
        <p14:creationId xmlns:p14="http://schemas.microsoft.com/office/powerpoint/2010/main" val="446856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and some different data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12</a:t>
            </a:fld>
            <a:endParaRPr lang="en-US"/>
          </a:p>
        </p:txBody>
      </p:sp>
    </p:spTree>
    <p:extLst>
      <p:ext uri="{BB962C8B-B14F-4D97-AF65-F5344CB8AC3E}">
        <p14:creationId xmlns:p14="http://schemas.microsoft.com/office/powerpoint/2010/main" val="55789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model that attempts to describe the relationship between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13</a:t>
            </a:fld>
            <a:endParaRPr lang="en-US"/>
          </a:p>
        </p:txBody>
      </p:sp>
    </p:spTree>
    <p:extLst>
      <p:ext uri="{BB962C8B-B14F-4D97-AF65-F5344CB8AC3E}">
        <p14:creationId xmlns:p14="http://schemas.microsoft.com/office/powerpoint/2010/main" val="2009575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a:t>
            </a:r>
            <a:r>
              <a:rPr lang="en-US" baseline="0" dirty="0" smtClean="0"/>
              <a:t> numerical estimate of how good a job that model does. (0 is worst, 1 is best, so this seems good.)</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14</a:t>
            </a:fld>
            <a:endParaRPr lang="en-US"/>
          </a:p>
        </p:txBody>
      </p:sp>
    </p:spTree>
    <p:extLst>
      <p:ext uri="{BB962C8B-B14F-4D97-AF65-F5344CB8AC3E}">
        <p14:creationId xmlns:p14="http://schemas.microsoft.com/office/powerpoint/2010/main" val="11488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probability that the</a:t>
            </a:r>
            <a:r>
              <a:rPr lang="en-US" baseline="0" dirty="0" smtClean="0"/>
              <a:t> pattern is due to chance alone (0 is best, 1 is worst, again we seem to have a good value.)</a:t>
            </a:r>
          </a:p>
          <a:p>
            <a:endParaRPr lang="en-US" baseline="0" dirty="0" smtClean="0"/>
          </a:p>
          <a:p>
            <a:r>
              <a:rPr lang="en-US" baseline="0" dirty="0" smtClean="0"/>
              <a:t>But, is our model really doing a  good job?</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15</a:t>
            </a:fld>
            <a:endParaRPr lang="en-US"/>
          </a:p>
        </p:txBody>
      </p:sp>
    </p:spTree>
    <p:extLst>
      <p:ext uri="{BB962C8B-B14F-4D97-AF65-F5344CB8AC3E}">
        <p14:creationId xmlns:p14="http://schemas.microsoft.com/office/powerpoint/2010/main" val="1593766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apply Lesson #1.</a:t>
            </a:r>
            <a:r>
              <a:rPr lang="en-US" baseline="0" dirty="0" smtClean="0"/>
              <a:t> Does anything look weird?</a:t>
            </a:r>
          </a:p>
          <a:p>
            <a:endParaRPr lang="en-US" baseline="0" dirty="0" smtClean="0"/>
          </a:p>
          <a:p>
            <a:r>
              <a:rPr lang="en-US" baseline="0" dirty="0" smtClean="0"/>
              <a:t>Yes! We want to know what that one screwy point is all about.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16</a:t>
            </a:fld>
            <a:endParaRPr lang="en-US"/>
          </a:p>
        </p:txBody>
      </p:sp>
    </p:spTree>
    <p:extLst>
      <p:ext uri="{BB962C8B-B14F-4D97-AF65-F5344CB8AC3E}">
        <p14:creationId xmlns:p14="http://schemas.microsoft.com/office/powerpoint/2010/main" val="850544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our model. Would we prefer a different line if we decide that one point is different?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17</a:t>
            </a:fld>
            <a:endParaRPr lang="en-US"/>
          </a:p>
        </p:txBody>
      </p:sp>
    </p:spTree>
    <p:extLst>
      <p:ext uri="{BB962C8B-B14F-4D97-AF65-F5344CB8AC3E}">
        <p14:creationId xmlns:p14="http://schemas.microsoft.com/office/powerpoint/2010/main" val="1630081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 #2 is always think about your data – do not rely on summary values.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18</a:t>
            </a:fld>
            <a:endParaRPr lang="en-US"/>
          </a:p>
        </p:txBody>
      </p:sp>
    </p:spTree>
    <p:extLst>
      <p:ext uri="{BB962C8B-B14F-4D97-AF65-F5344CB8AC3E}">
        <p14:creationId xmlns:p14="http://schemas.microsoft.com/office/powerpoint/2010/main" val="1700915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Today’s topics.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19</a:t>
            </a:fld>
            <a:endParaRPr lang="en-US"/>
          </a:p>
        </p:txBody>
      </p:sp>
    </p:spTree>
    <p:extLst>
      <p:ext uri="{BB962C8B-B14F-4D97-AF65-F5344CB8AC3E}">
        <p14:creationId xmlns:p14="http://schemas.microsoft.com/office/powerpoint/2010/main" val="174289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“Never tell me the odds”!</a:t>
            </a:r>
          </a:p>
          <a:p>
            <a:endParaRPr lang="en-US" dirty="0" smtClean="0"/>
          </a:p>
          <a:p>
            <a:r>
              <a:rPr lang="en-US" dirty="0" smtClean="0"/>
              <a:t>(Today’s lecture will be about probability as this is a key concept in statistics – i.e., how surprised should we be by natural phenomena we </a:t>
            </a:r>
            <a:r>
              <a:rPr lang="en-US" dirty="0" err="1" smtClean="0"/>
              <a:t>ecnounter</a:t>
            </a:r>
            <a:r>
              <a:rPr lang="en-US" dirty="0" smtClean="0"/>
              <a: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a:t>
            </a:fld>
            <a:endParaRPr lang="en-US"/>
          </a:p>
        </p:txBody>
      </p:sp>
    </p:spTree>
    <p:extLst>
      <p:ext uri="{BB962C8B-B14F-4D97-AF65-F5344CB8AC3E}">
        <p14:creationId xmlns:p14="http://schemas.microsoft.com/office/powerpoint/2010/main" val="1684871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discuss probability we should begin by introducing the correct nomenclature.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20</a:t>
            </a:fld>
            <a:endParaRPr lang="en-US"/>
          </a:p>
        </p:txBody>
      </p:sp>
    </p:spTree>
    <p:extLst>
      <p:ext uri="{BB962C8B-B14F-4D97-AF65-F5344CB8AC3E}">
        <p14:creationId xmlns:p14="http://schemas.microsoft.com/office/powerpoint/2010/main" val="608996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probability in everyday life – the</a:t>
            </a:r>
            <a:r>
              <a:rPr lang="en-US" baseline="0" dirty="0" smtClean="0"/>
              <a:t> chance of rain. Note that this is expressed as a percentage.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21</a:t>
            </a:fld>
            <a:endParaRPr lang="en-US"/>
          </a:p>
        </p:txBody>
      </p:sp>
    </p:spTree>
    <p:extLst>
      <p:ext uri="{BB962C8B-B14F-4D97-AF65-F5344CB8AC3E}">
        <p14:creationId xmlns:p14="http://schemas.microsoft.com/office/powerpoint/2010/main" val="173251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formally we could state it like this. Probability of rain – 0.2. Note that a p-value is 1/100</a:t>
            </a:r>
            <a:r>
              <a:rPr lang="en-US" baseline="30000" dirty="0" smtClean="0"/>
              <a:t>th</a:t>
            </a:r>
            <a:r>
              <a:rPr lang="en-US" dirty="0" smtClean="0"/>
              <a:t> of a chance expressed as a percentage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22</a:t>
            </a:fld>
            <a:endParaRPr lang="en-US"/>
          </a:p>
        </p:txBody>
      </p:sp>
    </p:spTree>
    <p:extLst>
      <p:ext uri="{BB962C8B-B14F-4D97-AF65-F5344CB8AC3E}">
        <p14:creationId xmlns:p14="http://schemas.microsoft.com/office/powerpoint/2010/main" val="1062859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 percentages</a:t>
            </a:r>
            <a:r>
              <a:rPr lang="en-US" baseline="0" dirty="0" smtClean="0"/>
              <a:t> probabilities have certain specific rules that we must apply to use them correctly.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23</a:t>
            </a:fld>
            <a:endParaRPr lang="en-US"/>
          </a:p>
        </p:txBody>
      </p:sp>
    </p:spTree>
    <p:extLst>
      <p:ext uri="{BB962C8B-B14F-4D97-AF65-F5344CB8AC3E}">
        <p14:creationId xmlns:p14="http://schemas.microsoft.com/office/powerpoint/2010/main" val="603206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is </a:t>
            </a:r>
            <a:r>
              <a:rPr lang="en-US" dirty="0" err="1" smtClean="0"/>
              <a:t>thst</a:t>
            </a:r>
            <a:r>
              <a:rPr lang="en-US" dirty="0" smtClean="0"/>
              <a:t> all probabilities must be between 0 and 1. Negative and greater than one values are always wrong (if you get one you know you made an error).</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24</a:t>
            </a:fld>
            <a:endParaRPr lang="en-US"/>
          </a:p>
        </p:txBody>
      </p:sp>
    </p:spTree>
    <p:extLst>
      <p:ext uri="{BB962C8B-B14F-4D97-AF65-F5344CB8AC3E}">
        <p14:creationId xmlns:p14="http://schemas.microsoft.com/office/powerpoint/2010/main" val="1934856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the full set of possible outcomes must have probabilities summing to one.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25</a:t>
            </a:fld>
            <a:endParaRPr lang="en-US"/>
          </a:p>
        </p:txBody>
      </p:sp>
    </p:spTree>
    <p:extLst>
      <p:ext uri="{BB962C8B-B14F-4D97-AF65-F5344CB8AC3E}">
        <p14:creationId xmlns:p14="http://schemas.microsoft.com/office/powerpoint/2010/main" val="1462516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weather example, the two possible outcomes are it rains or it does not. Thus these two must sum to</a:t>
            </a:r>
            <a:r>
              <a:rPr lang="en-US" baseline="0" dirty="0" smtClean="0"/>
              <a:t> one.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26</a:t>
            </a:fld>
            <a:endParaRPr lang="en-US"/>
          </a:p>
        </p:txBody>
      </p:sp>
    </p:spTree>
    <p:extLst>
      <p:ext uri="{BB962C8B-B14F-4D97-AF65-F5344CB8AC3E}">
        <p14:creationId xmlns:p14="http://schemas.microsoft.com/office/powerpoint/2010/main" val="1522361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generate probabilities in two main ways – from a model or from data. </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27</a:t>
            </a:fld>
            <a:endParaRPr lang="en-US"/>
          </a:p>
        </p:txBody>
      </p:sp>
    </p:spTree>
    <p:extLst>
      <p:ext uri="{BB962C8B-B14F-4D97-AF65-F5344CB8AC3E}">
        <p14:creationId xmlns:p14="http://schemas.microsoft.com/office/powerpoint/2010/main" val="358537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we will consider a model.</a:t>
            </a:r>
            <a:r>
              <a:rPr lang="en-US" baseline="0" dirty="0"/>
              <a:t> </a:t>
            </a:r>
            <a:r>
              <a:rPr lang="en-US" baseline="0" dirty="0" smtClean="0"/>
              <a:t>These are usually numerical, and represent perfect or </a:t>
            </a:r>
            <a:r>
              <a:rPr lang="en-US" baseline="0" dirty="0" err="1" smtClean="0"/>
              <a:t>idealised</a:t>
            </a:r>
            <a:r>
              <a:rPr lang="en-US" baseline="0" dirty="0" smtClean="0"/>
              <a:t> scenarios.</a:t>
            </a:r>
            <a:endParaRPr lang="en-US" dirty="0" smtClean="0"/>
          </a:p>
        </p:txBody>
      </p:sp>
      <p:sp>
        <p:nvSpPr>
          <p:cNvPr id="4" name="Slide Number Placeholder 3"/>
          <p:cNvSpPr>
            <a:spLocks noGrp="1"/>
          </p:cNvSpPr>
          <p:nvPr>
            <p:ph type="sldNum" sz="quarter" idx="10"/>
          </p:nvPr>
        </p:nvSpPr>
        <p:spPr/>
        <p:txBody>
          <a:bodyPr/>
          <a:lstStyle/>
          <a:p>
            <a:fld id="{ACFC91A5-8A92-1545-908F-6A52F84BD531}" type="slidenum">
              <a:rPr lang="en-US" smtClean="0"/>
              <a:t>28</a:t>
            </a:fld>
            <a:endParaRPr lang="en-US"/>
          </a:p>
        </p:txBody>
      </p:sp>
    </p:spTree>
    <p:extLst>
      <p:ext uri="{BB962C8B-B14F-4D97-AF65-F5344CB8AC3E}">
        <p14:creationId xmlns:p14="http://schemas.microsoft.com/office/powerpoint/2010/main" val="1688228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would be a coin with an exactly 0.5 chance of heads.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29</a:t>
            </a:fld>
            <a:endParaRPr lang="en-US"/>
          </a:p>
        </p:txBody>
      </p:sp>
    </p:spTree>
    <p:extLst>
      <p:ext uri="{BB962C8B-B14F-4D97-AF65-F5344CB8AC3E}">
        <p14:creationId xmlns:p14="http://schemas.microsoft.com/office/powerpoint/2010/main" val="1445851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begin I am going to teach you the two most important</a:t>
            </a:r>
            <a:r>
              <a:rPr lang="en-US" baseline="0" dirty="0" smtClean="0"/>
              <a:t> lessons in stats/data analysis.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a:t>
            </a:fld>
            <a:endParaRPr lang="en-US"/>
          </a:p>
        </p:txBody>
      </p:sp>
    </p:spTree>
    <p:extLst>
      <p:ext uri="{BB962C8B-B14F-4D97-AF65-F5344CB8AC3E}">
        <p14:creationId xmlns:p14="http://schemas.microsoft.com/office/powerpoint/2010/main" val="154071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a dice with an exactly 1/6 probability of</a:t>
            </a:r>
            <a:r>
              <a:rPr lang="en-US" baseline="0" dirty="0" smtClean="0"/>
              <a:t> rolling a six.</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30</a:t>
            </a:fld>
            <a:endParaRPr lang="en-US"/>
          </a:p>
        </p:txBody>
      </p:sp>
    </p:spTree>
    <p:extLst>
      <p:ext uri="{BB962C8B-B14F-4D97-AF65-F5344CB8AC3E}">
        <p14:creationId xmlns:p14="http://schemas.microsoft.com/office/powerpoint/2010/main" val="1126537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probabilities from models</a:t>
            </a:r>
            <a:r>
              <a:rPr lang="en-US" baseline="0" dirty="0" smtClean="0"/>
              <a:t> we need to understand two important rules. First the OR rule. Here if the way we state probabilities I English uses the word or then mathematically we must add them.</a:t>
            </a:r>
            <a:br>
              <a:rPr lang="en-US" baseline="0" dirty="0" smtClean="0"/>
            </a:br>
            <a:r>
              <a:rPr lang="en-US" baseline="0" dirty="0" smtClean="0"/>
              <a:t/>
            </a:r>
            <a:br>
              <a:rPr lang="en-US" baseline="0" dirty="0" smtClean="0"/>
            </a:br>
            <a:r>
              <a:rPr lang="en-US" baseline="0" dirty="0" smtClean="0"/>
              <a:t>E.g., the dice rolling example here.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31</a:t>
            </a:fld>
            <a:endParaRPr lang="en-US"/>
          </a:p>
        </p:txBody>
      </p:sp>
    </p:spTree>
    <p:extLst>
      <p:ext uri="{BB962C8B-B14F-4D97-AF65-F5344CB8AC3E}">
        <p14:creationId xmlns:p14="http://schemas.microsoft.com/office/powerpoint/2010/main" val="204174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Alternatively</a:t>
            </a:r>
            <a:r>
              <a:rPr lang="en-US" baseline="0" dirty="0" smtClean="0"/>
              <a:t> if we use “AND” then we want to multiply our probabilities.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32</a:t>
            </a:fld>
            <a:endParaRPr lang="en-US"/>
          </a:p>
        </p:txBody>
      </p:sp>
    </p:spTree>
    <p:extLst>
      <p:ext uri="{BB962C8B-B14F-4D97-AF65-F5344CB8AC3E}">
        <p14:creationId xmlns:p14="http://schemas.microsoft.com/office/powerpoint/2010/main" val="1314694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way we can generate probabilities is directly from data.</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33</a:t>
            </a:fld>
            <a:endParaRPr lang="en-US"/>
          </a:p>
        </p:txBody>
      </p:sp>
    </p:spTree>
    <p:extLst>
      <p:ext uri="{BB962C8B-B14F-4D97-AF65-F5344CB8AC3E}">
        <p14:creationId xmlns:p14="http://schemas.microsoft.com/office/powerpoint/2010/main" val="1974136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called inference and uses EMPIRICAL data. A key difference here is we do not need to understand all of the complexities underlying the data. Additionally real data tends to be messier than our models, or noisier.</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34</a:t>
            </a:fld>
            <a:endParaRPr lang="en-US"/>
          </a:p>
        </p:txBody>
      </p:sp>
    </p:spTree>
    <p:extLst>
      <p:ext uri="{BB962C8B-B14F-4D97-AF65-F5344CB8AC3E}">
        <p14:creationId xmlns:p14="http://schemas.microsoft.com/office/powerpoint/2010/main" val="1555923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here is the current (mid-season)</a:t>
            </a:r>
            <a:r>
              <a:rPr lang="en-US" baseline="0" dirty="0" smtClean="0"/>
              <a:t> </a:t>
            </a:r>
            <a:r>
              <a:rPr lang="en-US" dirty="0" smtClean="0"/>
              <a:t>standing of the Eastern Conference of the NBA. In basketball there are no ties so the outcome of an individual game must be either</a:t>
            </a:r>
            <a:r>
              <a:rPr lang="en-US" baseline="0" dirty="0" smtClean="0"/>
              <a:t> a win or a loss.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35</a:t>
            </a:fld>
            <a:endParaRPr lang="en-US"/>
          </a:p>
        </p:txBody>
      </p:sp>
    </p:spTree>
    <p:extLst>
      <p:ext uri="{BB962C8B-B14F-4D97-AF65-F5344CB8AC3E}">
        <p14:creationId xmlns:p14="http://schemas.microsoft.com/office/powerpoint/2010/main" val="749639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standings are ordered such that the team with the highest</a:t>
            </a:r>
            <a:r>
              <a:rPr lang="en-US" baseline="0" dirty="0" smtClean="0"/>
              <a:t> win percentage is at the top and teams descend in order. These can be directly interpreted as probabilities of each team wining there next game(s). Note that we can use these without needing to understand why a team is good or bad.</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36</a:t>
            </a:fld>
            <a:endParaRPr lang="en-US"/>
          </a:p>
        </p:txBody>
      </p:sp>
    </p:spTree>
    <p:extLst>
      <p:ext uri="{BB962C8B-B14F-4D97-AF65-F5344CB8AC3E}">
        <p14:creationId xmlns:p14="http://schemas.microsoft.com/office/powerpoint/2010/main" val="2054744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apply what we have learned</a:t>
            </a:r>
            <a:r>
              <a:rPr lang="en-US" baseline="0" dirty="0" smtClean="0"/>
              <a:t> to a classic toy example of probability – coin flips.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37</a:t>
            </a:fld>
            <a:endParaRPr lang="en-US"/>
          </a:p>
        </p:txBody>
      </p:sp>
    </p:spTree>
    <p:extLst>
      <p:ext uri="{BB962C8B-B14F-4D97-AF65-F5344CB8AC3E}">
        <p14:creationId xmlns:p14="http://schemas.microsoft.com/office/powerpoint/2010/main" val="1516227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will use expectation (a model</a:t>
            </a:r>
            <a:r>
              <a:rPr lang="en-US" baseline="0" dirty="0" smtClean="0"/>
              <a:t> with a perfect probability of 0.5 of getting heads.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38</a:t>
            </a:fld>
            <a:endParaRPr lang="en-US"/>
          </a:p>
        </p:txBody>
      </p:sp>
    </p:spTree>
    <p:extLst>
      <p:ext uri="{BB962C8B-B14F-4D97-AF65-F5344CB8AC3E}">
        <p14:creationId xmlns:p14="http://schemas.microsoft.com/office/powerpoint/2010/main" val="27982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consider the</a:t>
            </a:r>
            <a:r>
              <a:rPr lang="en-US" baseline="0" dirty="0" smtClean="0"/>
              <a:t> result of four coin flips as the total number of heads.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39</a:t>
            </a:fld>
            <a:endParaRPr lang="en-US"/>
          </a:p>
        </p:txBody>
      </p:sp>
    </p:spTree>
    <p:extLst>
      <p:ext uri="{BB962C8B-B14F-4D97-AF65-F5344CB8AC3E}">
        <p14:creationId xmlns:p14="http://schemas.microsoft.com/office/powerpoint/2010/main" val="353339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data,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a:t>
            </a:fld>
            <a:endParaRPr lang="en-US"/>
          </a:p>
        </p:txBody>
      </p:sp>
    </p:spTree>
    <p:extLst>
      <p:ext uri="{BB962C8B-B14F-4D97-AF65-F5344CB8AC3E}">
        <p14:creationId xmlns:p14="http://schemas.microsoft.com/office/powerpoint/2010/main" val="498435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ON BOARD (I turn slides</a:t>
            </a:r>
            <a:r>
              <a:rPr lang="en-US" baseline="0" dirty="0" smtClean="0"/>
              <a:t> to black with my clicker for this):</a:t>
            </a:r>
            <a:br>
              <a:rPr lang="en-US" baseline="0" dirty="0" smtClean="0"/>
            </a:br>
            <a:r>
              <a:rPr lang="en-US" baseline="0" dirty="0" smtClean="0"/>
              <a:t/>
            </a:r>
            <a:br>
              <a:rPr lang="en-US" baseline="0" dirty="0" smtClean="0"/>
            </a:br>
            <a:r>
              <a:rPr lang="en-US" baseline="0" dirty="0" smtClean="0"/>
              <a:t>Start by asking w</a:t>
            </a:r>
            <a:r>
              <a:rPr lang="en-US" dirty="0" smtClean="0"/>
              <a:t>hat are</a:t>
            </a:r>
            <a:r>
              <a:rPr lang="en-US" baseline="0" dirty="0" smtClean="0"/>
              <a:t> the possible outcomes for flipping a fair coin 4 times? (They should easily </a:t>
            </a:r>
            <a:r>
              <a:rPr lang="en-US" baseline="0" dirty="0" err="1" smtClean="0"/>
              <a:t>realise</a:t>
            </a:r>
            <a:r>
              <a:rPr lang="en-US" baseline="0" dirty="0" smtClean="0"/>
              <a:t> that the fewest heads possible is zero and most four and that all intermediate values are possible)</a:t>
            </a:r>
          </a:p>
          <a:p>
            <a:r>
              <a:rPr lang="en-US" baseline="0" dirty="0" smtClean="0"/>
              <a:t>Then ask what are the possible sequences for each number of heads? I start with extremes, TTTT and HHHH then move to middle (six possible sequences)</a:t>
            </a:r>
          </a:p>
          <a:p>
            <a:r>
              <a:rPr lang="en-US" baseline="0" dirty="0" smtClean="0"/>
              <a:t>What is the probability of each sequence? Then we need to know if we use OR or AND rule. Finally check that probability for each out come (0-4 Heads) sums to one.</a:t>
            </a:r>
          </a:p>
          <a:p>
            <a:endParaRPr lang="en-US" baseline="0" dirty="0" smtClean="0"/>
          </a:p>
        </p:txBody>
      </p:sp>
      <p:sp>
        <p:nvSpPr>
          <p:cNvPr id="4" name="Slide Number Placeholder 3"/>
          <p:cNvSpPr>
            <a:spLocks noGrp="1"/>
          </p:cNvSpPr>
          <p:nvPr>
            <p:ph type="sldNum" sz="quarter" idx="10"/>
          </p:nvPr>
        </p:nvSpPr>
        <p:spPr/>
        <p:txBody>
          <a:bodyPr/>
          <a:lstStyle/>
          <a:p>
            <a:fld id="{ACFC91A5-8A92-1545-908F-6A52F84BD531}" type="slidenum">
              <a:rPr lang="en-US" smtClean="0"/>
              <a:t>40</a:t>
            </a:fld>
            <a:endParaRPr lang="en-US"/>
          </a:p>
        </p:txBody>
      </p:sp>
    </p:spTree>
    <p:extLst>
      <p:ext uri="{BB962C8B-B14F-4D97-AF65-F5344CB8AC3E}">
        <p14:creationId xmlns:p14="http://schemas.microsoft.com/office/powerpoint/2010/main" val="1326299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perform same experiment with 2p coin</a:t>
            </a:r>
            <a:r>
              <a:rPr lang="en-US" baseline="0" dirty="0" smtClean="0"/>
              <a:t> and attempt to infer the probabilities for each specific total of heads.</a:t>
            </a:r>
            <a:endParaRPr lang="en-US" dirty="0" smtClean="0"/>
          </a:p>
          <a:p>
            <a:endParaRPr lang="en-US" dirty="0" smtClean="0"/>
          </a:p>
          <a:p>
            <a:r>
              <a:rPr lang="en-US" dirty="0" smtClean="0"/>
              <a:t>Get students to flip a coin 4 times and record how many</a:t>
            </a:r>
            <a:r>
              <a:rPr lang="en-US" baseline="0" dirty="0" smtClean="0"/>
              <a:t> heads they got – by show of hands get totals of each and plot straight away in R. Should see same central peak but generally less perfectly symmetrical.</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41</a:t>
            </a:fld>
            <a:endParaRPr lang="en-US"/>
          </a:p>
        </p:txBody>
      </p:sp>
    </p:spTree>
    <p:extLst>
      <p:ext uri="{BB962C8B-B14F-4D97-AF65-F5344CB8AC3E}">
        <p14:creationId xmlns:p14="http://schemas.microsoft.com/office/powerpoint/2010/main" val="95994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slides at this point and note that we could use heights here as a histogram plot of frequency.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42</a:t>
            </a:fld>
            <a:endParaRPr lang="en-US"/>
          </a:p>
        </p:txBody>
      </p:sp>
    </p:spTree>
    <p:extLst>
      <p:ext uri="{BB962C8B-B14F-4D97-AF65-F5344CB8AC3E}">
        <p14:creationId xmlns:p14="http://schemas.microsoft.com/office/powerpoint/2010/main" val="1224534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Bars would look like this.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43</a:t>
            </a:fld>
            <a:endParaRPr lang="en-US"/>
          </a:p>
        </p:txBody>
      </p:sp>
    </p:spTree>
    <p:extLst>
      <p:ext uri="{BB962C8B-B14F-4D97-AF65-F5344CB8AC3E}">
        <p14:creationId xmlns:p14="http://schemas.microsoft.com/office/powerpoint/2010/main" val="1040438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Y-axis is frequency.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44</a:t>
            </a:fld>
            <a:endParaRPr lang="en-US"/>
          </a:p>
        </p:txBody>
      </p:sp>
    </p:spTree>
    <p:extLst>
      <p:ext uri="{BB962C8B-B14F-4D97-AF65-F5344CB8AC3E}">
        <p14:creationId xmlns:p14="http://schemas.microsoft.com/office/powerpoint/2010/main" val="163083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could take each bars </a:t>
            </a:r>
            <a:r>
              <a:rPr lang="en-US" dirty="0" err="1" smtClean="0"/>
              <a:t>heighta</a:t>
            </a:r>
            <a:r>
              <a:rPr lang="en-US" dirty="0" smtClean="0"/>
              <a:t> </a:t>
            </a:r>
            <a:r>
              <a:rPr lang="en-US" dirty="0" err="1" smtClean="0"/>
              <a:t>dn</a:t>
            </a:r>
            <a:r>
              <a:rPr lang="en-US" dirty="0" smtClean="0"/>
              <a:t> divide by summed height of all bars to get new axis: “density”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45</a:t>
            </a:fld>
            <a:endParaRPr lang="en-US"/>
          </a:p>
        </p:txBody>
      </p:sp>
    </p:spTree>
    <p:extLst>
      <p:ext uri="{BB962C8B-B14F-4D97-AF65-F5344CB8AC3E}">
        <p14:creationId xmlns:p14="http://schemas.microsoft.com/office/powerpoint/2010/main" val="12066090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probability of each outcome and is a visual way of</a:t>
            </a:r>
            <a:r>
              <a:rPr lang="en-US" baseline="0" dirty="0" smtClean="0"/>
              <a:t> representing one of our probability rules – probabilities of all possible outcomes must sum to one.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46</a:t>
            </a:fld>
            <a:endParaRPr lang="en-US"/>
          </a:p>
        </p:txBody>
      </p:sp>
    </p:spTree>
    <p:extLst>
      <p:ext uri="{BB962C8B-B14F-4D97-AF65-F5344CB8AC3E}">
        <p14:creationId xmlns:p14="http://schemas.microsoft.com/office/powerpoint/2010/main" val="354598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diagrams are known as probability density functions</a:t>
            </a:r>
            <a:r>
              <a:rPr lang="en-US" baseline="0" dirty="0" smtClean="0"/>
              <a:t> and have special key features.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47</a:t>
            </a:fld>
            <a:endParaRPr lang="en-US"/>
          </a:p>
        </p:txBody>
      </p:sp>
    </p:spTree>
    <p:extLst>
      <p:ext uri="{BB962C8B-B14F-4D97-AF65-F5344CB8AC3E}">
        <p14:creationId xmlns:p14="http://schemas.microsoft.com/office/powerpoint/2010/main" val="640528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x-axis</a:t>
            </a:r>
            <a:r>
              <a:rPr lang="en-US" baseline="0" dirty="0" smtClean="0"/>
              <a:t> should represent all possible outcomes.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48</a:t>
            </a:fld>
            <a:endParaRPr lang="en-US"/>
          </a:p>
        </p:txBody>
      </p:sp>
    </p:spTree>
    <p:extLst>
      <p:ext uri="{BB962C8B-B14F-4D97-AF65-F5344CB8AC3E}">
        <p14:creationId xmlns:p14="http://schemas.microsoft.com/office/powerpoint/2010/main" val="2043078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under the curve (or height of all the bars) must sum to 1.</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49</a:t>
            </a:fld>
            <a:endParaRPr lang="en-US"/>
          </a:p>
        </p:txBody>
      </p:sp>
    </p:spTree>
    <p:extLst>
      <p:ext uri="{BB962C8B-B14F-4D97-AF65-F5344CB8AC3E}">
        <p14:creationId xmlns:p14="http://schemas.microsoft.com/office/powerpoint/2010/main" val="412855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model (expressed as an equation) that attempts to describe the relationship between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a:t>
            </a:fld>
            <a:endParaRPr lang="en-US"/>
          </a:p>
        </p:txBody>
      </p:sp>
    </p:spTree>
    <p:extLst>
      <p:ext uri="{BB962C8B-B14F-4D97-AF65-F5344CB8AC3E}">
        <p14:creationId xmlns:p14="http://schemas.microsoft.com/office/powerpoint/2010/main" val="2084310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shape of the curve should be defined by a n equation (called the probability density function) – make clear density should be clustered around high probability outcomes and lower in other </a:t>
            </a:r>
            <a:r>
              <a:rPr lang="en-US" dirty="0" err="1" smtClean="0"/>
              <a:t>pless</a:t>
            </a:r>
            <a:r>
              <a:rPr lang="en-US" baseline="0" dirty="0" smtClean="0"/>
              <a:t> probable cases.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50</a:t>
            </a:fld>
            <a:endParaRPr lang="en-US"/>
          </a:p>
        </p:txBody>
      </p:sp>
    </p:spTree>
    <p:extLst>
      <p:ext uri="{BB962C8B-B14F-4D97-AF65-F5344CB8AC3E}">
        <p14:creationId xmlns:p14="http://schemas.microsoft.com/office/powerpoint/2010/main" val="43553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different kinds of probability distribution</a:t>
            </a:r>
            <a:r>
              <a:rPr lang="en-US" baseline="0" dirty="0" smtClean="0"/>
              <a:t> and they can be employed as models to understand real world data. We have already encountered one of these – called the binomial.</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51</a:t>
            </a:fld>
            <a:endParaRPr lang="en-US"/>
          </a:p>
        </p:txBody>
      </p:sp>
    </p:spTree>
    <p:extLst>
      <p:ext uri="{BB962C8B-B14F-4D97-AF65-F5344CB8AC3E}">
        <p14:creationId xmlns:p14="http://schemas.microsoft.com/office/powerpoint/2010/main" val="20287253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heads example is just such a binomial – named for there being two possible outcomes.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52</a:t>
            </a:fld>
            <a:endParaRPr lang="en-US"/>
          </a:p>
        </p:txBody>
      </p:sp>
    </p:spTree>
    <p:extLst>
      <p:ext uri="{BB962C8B-B14F-4D97-AF65-F5344CB8AC3E}">
        <p14:creationId xmlns:p14="http://schemas.microsoft.com/office/powerpoint/2010/main" val="3748033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a:t>
            </a:r>
            <a:r>
              <a:rPr lang="en-US" dirty="0" err="1" smtClean="0"/>
              <a:t>generalised</a:t>
            </a:r>
            <a:r>
              <a:rPr lang="en-US" dirty="0" smtClean="0"/>
              <a:t> far beyond coin flips to any scenario where there are only two possible types of outcome (heads/tails, win/lose or generally success/</a:t>
            </a:r>
            <a:r>
              <a:rPr lang="en-US" dirty="0" err="1" smtClean="0"/>
              <a:t>failiure</a:t>
            </a:r>
            <a:r>
              <a:rPr lang="en-US" dirty="0" smtClean="0"/>
              <a: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53</a:t>
            </a:fld>
            <a:endParaRPr lang="en-US"/>
          </a:p>
        </p:txBody>
      </p:sp>
    </p:spTree>
    <p:extLst>
      <p:ext uri="{BB962C8B-B14F-4D97-AF65-F5344CB8AC3E}">
        <p14:creationId xmlns:p14="http://schemas.microsoft.com/office/powerpoint/2010/main" val="20461135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a simple equation that we can use in place of the work we did on the whiteboard. This gives us the probability for each specific outcome in terms of N successes (represented by k).</a:t>
            </a:r>
          </a:p>
          <a:p>
            <a:endParaRPr lang="en-US" baseline="0" dirty="0" smtClean="0"/>
          </a:p>
          <a:p>
            <a:r>
              <a:rPr lang="en-US" baseline="0" dirty="0" smtClean="0"/>
              <a:t>Explain that n over k is the binomial coefficient and does the job of estimating every possible sequence that can lead to a total of k successes.</a:t>
            </a:r>
          </a:p>
          <a:p>
            <a:endParaRPr lang="en-US" baseline="0" dirty="0" smtClean="0"/>
          </a:p>
          <a:p>
            <a:r>
              <a:rPr lang="en-US" baseline="0" dirty="0" smtClean="0"/>
              <a:t>The rest only looks more complex as it allows us </a:t>
            </a:r>
            <a:r>
              <a:rPr lang="en-US" baseline="0" dirty="0" err="1" smtClean="0"/>
              <a:t>todeal</a:t>
            </a:r>
            <a:r>
              <a:rPr lang="en-US" baseline="0" dirty="0" smtClean="0"/>
              <a:t> with scenarios where the p of success and p of </a:t>
            </a:r>
            <a:r>
              <a:rPr lang="en-US" baseline="0" dirty="0" err="1" smtClean="0"/>
              <a:t>failiure</a:t>
            </a:r>
            <a:r>
              <a:rPr lang="en-US" baseline="0" dirty="0" smtClean="0"/>
              <a:t> are different (i.e., in our coin example they were equal, simplifying things,).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54</a:t>
            </a:fld>
            <a:endParaRPr lang="en-US"/>
          </a:p>
        </p:txBody>
      </p:sp>
    </p:spTree>
    <p:extLst>
      <p:ext uri="{BB962C8B-B14F-4D97-AF65-F5344CB8AC3E}">
        <p14:creationId xmlns:p14="http://schemas.microsoft.com/office/powerpoint/2010/main" val="961111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will see, we</a:t>
            </a:r>
            <a:r>
              <a:rPr lang="en-US" baseline="0" dirty="0" smtClean="0"/>
              <a:t> never really need to work through these equations manually. And R has a specific function that will generate a binomial distribution for us.</a:t>
            </a:r>
          </a:p>
          <a:p>
            <a:endParaRPr lang="en-US" baseline="0" dirty="0" smtClean="0"/>
          </a:p>
          <a:p>
            <a:r>
              <a:rPr lang="en-US" baseline="0" dirty="0" smtClean="0"/>
              <a:t>D is for density, </a:t>
            </a:r>
            <a:r>
              <a:rPr lang="en-US" baseline="0" dirty="0" err="1" smtClean="0"/>
              <a:t>binom</a:t>
            </a:r>
            <a:r>
              <a:rPr lang="en-US" baseline="0" dirty="0" smtClean="0"/>
              <a:t> is for binomial and inputs are k successes, n trials, and p of success. (0:4, 4, and 0.5 in our coin example).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55</a:t>
            </a:fld>
            <a:endParaRPr lang="en-US"/>
          </a:p>
        </p:txBody>
      </p:sp>
    </p:spTree>
    <p:extLst>
      <p:ext uri="{BB962C8B-B14F-4D97-AF65-F5344CB8AC3E}">
        <p14:creationId xmlns:p14="http://schemas.microsoft.com/office/powerpoint/2010/main" val="2063845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as geologists we don’t actual care about flipping coins, but we can use the binomial as</a:t>
            </a:r>
            <a:r>
              <a:rPr lang="en-US" baseline="0" dirty="0" smtClean="0"/>
              <a:t> a simple model to ask questions about the probability of real outcomes.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56</a:t>
            </a:fld>
            <a:endParaRPr lang="en-US"/>
          </a:p>
        </p:txBody>
      </p:sp>
    </p:spTree>
    <p:extLst>
      <p:ext uri="{BB962C8B-B14F-4D97-AF65-F5344CB8AC3E}">
        <p14:creationId xmlns:p14="http://schemas.microsoft.com/office/powerpoint/2010/main" val="1652888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will specifically ask whether</a:t>
            </a:r>
            <a:r>
              <a:rPr lang="en-US" baseline="0" dirty="0" smtClean="0"/>
              <a:t> the number of dinosaur species in successive geologic stages of the Mesozoic is distinguishable from flipping a fair coin (heads, species increase, tails they decrease).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57</a:t>
            </a:fld>
            <a:endParaRPr lang="en-US"/>
          </a:p>
        </p:txBody>
      </p:sp>
    </p:spTree>
    <p:extLst>
      <p:ext uri="{BB962C8B-B14F-4D97-AF65-F5344CB8AC3E}">
        <p14:creationId xmlns:p14="http://schemas.microsoft.com/office/powerpoint/2010/main" val="20222055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data. Explain x-axis  and note we are missing the early</a:t>
            </a:r>
            <a:r>
              <a:rPr lang="en-US" baseline="0" dirty="0" smtClean="0"/>
              <a:t> part of Triassic as we have no dinosaur fossils from then.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58</a:t>
            </a:fld>
            <a:endParaRPr lang="en-US"/>
          </a:p>
        </p:txBody>
      </p:sp>
    </p:spTree>
    <p:extLst>
      <p:ext uri="{BB962C8B-B14F-4D97-AF65-F5344CB8AC3E}">
        <p14:creationId xmlns:p14="http://schemas.microsoft.com/office/powerpoint/2010/main" val="2000304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simplify this data so it can be expressed in a binomial way (up arrow for increase, down for decrease.</a:t>
            </a:r>
          </a:p>
          <a:p>
            <a:endParaRPr lang="en-US" dirty="0" smtClean="0"/>
          </a:p>
          <a:p>
            <a:r>
              <a:rPr lang="en-US" dirty="0" smtClean="0"/>
              <a:t>Ask class if increase and decrease are only two possible outcomes. Hopefully they spot that stay the same is the other and show this does happen – once. Thus to continue</a:t>
            </a:r>
            <a:r>
              <a:rPr lang="en-US" baseline="0" dirty="0" smtClean="0"/>
              <a:t> we will have to ignore this issue – a common occurrence when meshing nice ideal probability distributions with the real world!</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59</a:t>
            </a:fld>
            <a:endParaRPr lang="en-US"/>
          </a:p>
        </p:txBody>
      </p:sp>
    </p:spTree>
    <p:extLst>
      <p:ext uri="{BB962C8B-B14F-4D97-AF65-F5344CB8AC3E}">
        <p14:creationId xmlns:p14="http://schemas.microsoft.com/office/powerpoint/2010/main" val="168221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alternative,</a:t>
            </a:r>
            <a:r>
              <a:rPr lang="en-US" baseline="0" dirty="0" smtClean="0"/>
              <a:t> more complex model that also attempts to describe the relationship between x and y.</a:t>
            </a:r>
            <a:br>
              <a:rPr lang="en-US" baseline="0" dirty="0" smtClean="0"/>
            </a:br>
            <a:r>
              <a:rPr lang="en-US" baseline="0" dirty="0" smtClean="0"/>
              <a:t/>
            </a:r>
            <a:br>
              <a:rPr lang="en-US" baseline="0" dirty="0" smtClean="0"/>
            </a:br>
            <a:r>
              <a:rPr lang="en-US" baseline="0" dirty="0" smtClean="0"/>
              <a:t>Which model does the best job? (Ask class – get greeted with blank stares)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a:t>
            </a:fld>
            <a:endParaRPr lang="en-US"/>
          </a:p>
        </p:txBody>
      </p:sp>
    </p:spTree>
    <p:extLst>
      <p:ext uri="{BB962C8B-B14F-4D97-AF65-F5344CB8AC3E}">
        <p14:creationId xmlns:p14="http://schemas.microsoft.com/office/powerpoint/2010/main" val="1604520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a:t>
            </a:r>
            <a:r>
              <a:rPr lang="en-US" baseline="0" dirty="0" smtClean="0"/>
              <a:t> we have a timeline that looks like this.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60</a:t>
            </a:fld>
            <a:endParaRPr lang="en-US"/>
          </a:p>
        </p:txBody>
      </p:sp>
    </p:spTree>
    <p:extLst>
      <p:ext uri="{BB962C8B-B14F-4D97-AF65-F5344CB8AC3E}">
        <p14:creationId xmlns:p14="http://schemas.microsoft.com/office/powerpoint/2010/main" val="18258508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we can simplify it further by simply adding the total number of each type.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61</a:t>
            </a:fld>
            <a:endParaRPr lang="en-US"/>
          </a:p>
        </p:txBody>
      </p:sp>
    </p:spTree>
    <p:extLst>
      <p:ext uri="{BB962C8B-B14F-4D97-AF65-F5344CB8AC3E}">
        <p14:creationId xmlns:p14="http://schemas.microsoft.com/office/powerpoint/2010/main" val="17926909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can use R to calculate our probability distribution. There are 27 possible outcome, from zero to 26 increases. With 26 total stage-to-stage transitions. Our probability is drawn from the notion of a fair coin so it is 0.5.</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62</a:t>
            </a:fld>
            <a:endParaRPr lang="en-US"/>
          </a:p>
        </p:txBody>
      </p:sp>
    </p:spTree>
    <p:extLst>
      <p:ext uri="{BB962C8B-B14F-4D97-AF65-F5344CB8AC3E}">
        <p14:creationId xmlns:p14="http://schemas.microsoft.com/office/powerpoint/2010/main" val="440224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the binomial distribution looks like. Note that it is not simply a single tower of 13 increases,</a:t>
            </a:r>
            <a:r>
              <a:rPr lang="en-US" baseline="0" dirty="0" smtClean="0"/>
              <a:t> although this is the most probable single outcome. This we should not be surprised by values like 12 or 14, but we can see towards the edges values like 2 or 25 are very unlikely if the coin model is correct.</a:t>
            </a:r>
          </a:p>
          <a:p>
            <a:endParaRPr lang="en-US" baseline="0" dirty="0" smtClean="0"/>
          </a:p>
          <a:p>
            <a:r>
              <a:rPr lang="en-US" baseline="0" dirty="0" smtClean="0"/>
              <a:t>We can extend this idea by breaking up the binomial into different outcomes and use these to interpret our actual value.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63</a:t>
            </a:fld>
            <a:endParaRPr lang="en-US"/>
          </a:p>
        </p:txBody>
      </p:sp>
    </p:spTree>
    <p:extLst>
      <p:ext uri="{BB962C8B-B14F-4D97-AF65-F5344CB8AC3E}">
        <p14:creationId xmlns:p14="http://schemas.microsoft.com/office/powerpoint/2010/main" val="11743413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 we could,</a:t>
            </a:r>
            <a:r>
              <a:rPr lang="en-US" baseline="0" dirty="0" smtClean="0"/>
              <a:t> for example, assign the middle 50% of the data to the balanced increases-</a:t>
            </a:r>
            <a:r>
              <a:rPr lang="en-US" baseline="0" dirty="0" err="1" smtClean="0"/>
              <a:t>decresaes</a:t>
            </a:r>
            <a:r>
              <a:rPr lang="en-US" baseline="0" dirty="0" smtClean="0"/>
              <a:t> (p(increase) = 0.5 scenario,</a:t>
            </a:r>
            <a:br>
              <a:rPr lang="en-US" baseline="0" dirty="0" smtClean="0"/>
            </a:br>
            <a:r>
              <a:rPr lang="en-US" baseline="0" dirty="0" smtClean="0"/>
              <a:t/>
            </a:r>
            <a:br>
              <a:rPr lang="en-US" baseline="0" dirty="0" smtClean="0"/>
            </a:br>
            <a:r>
              <a:rPr lang="en-US" baseline="0" dirty="0" smtClean="0"/>
              <a:t>But how do we get the middle 50%, well one handy trick is to replot the data as a cumulative distribution function (one exists for each PDF). Here the height of each bar is the probability of that value plus every value to the left of it.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64</a:t>
            </a:fld>
            <a:endParaRPr lang="en-US"/>
          </a:p>
        </p:txBody>
      </p:sp>
    </p:spTree>
    <p:extLst>
      <p:ext uri="{BB962C8B-B14F-4D97-AF65-F5344CB8AC3E}">
        <p14:creationId xmlns:p14="http://schemas.microsoft.com/office/powerpoint/2010/main" val="15896164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Thus the y for a CDF will always range from 0 to 1. (Another way of showing the all-possible-outcomes-must-sum-to-one rule).</a:t>
            </a:r>
            <a:endParaRPr lang="en-US" dirty="0" smtClean="0"/>
          </a:p>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65</a:t>
            </a:fld>
            <a:endParaRPr lang="en-US"/>
          </a:p>
        </p:txBody>
      </p:sp>
    </p:spTree>
    <p:extLst>
      <p:ext uri="{BB962C8B-B14F-4D97-AF65-F5344CB8AC3E}">
        <p14:creationId xmlns:p14="http://schemas.microsoft.com/office/powerpoint/2010/main" val="9477014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the middle 50% we need to know two values, the lower 25% boundary – findable by reading across from y (0.25) to x (11).</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66</a:t>
            </a:fld>
            <a:endParaRPr lang="en-US"/>
          </a:p>
        </p:txBody>
      </p:sp>
    </p:spTree>
    <p:extLst>
      <p:ext uri="{BB962C8B-B14F-4D97-AF65-F5344CB8AC3E}">
        <p14:creationId xmlns:p14="http://schemas.microsoft.com/office/powerpoint/2010/main" val="908595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Then doing same for the 75% value (0.75 to 15).</a:t>
            </a:r>
          </a:p>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67</a:t>
            </a:fld>
            <a:endParaRPr lang="en-US"/>
          </a:p>
        </p:txBody>
      </p:sp>
    </p:spTree>
    <p:extLst>
      <p:ext uri="{BB962C8B-B14F-4D97-AF65-F5344CB8AC3E}">
        <p14:creationId xmlns:p14="http://schemas.microsoft.com/office/powerpoint/2010/main" val="3848055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we can see the middle 50% of the density is outcomes for 11 to 15 increases.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68</a:t>
            </a:fld>
            <a:endParaRPr lang="en-US"/>
          </a:p>
        </p:txBody>
      </p:sp>
    </p:spTree>
    <p:extLst>
      <p:ext uri="{BB962C8B-B14F-4D97-AF65-F5344CB8AC3E}">
        <p14:creationId xmlns:p14="http://schemas.microsoft.com/office/powerpoint/2010/main" val="103392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we can return to our binomial PDF and highlight the middle 50%.</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69</a:t>
            </a:fld>
            <a:endParaRPr lang="en-US"/>
          </a:p>
        </p:txBody>
      </p:sp>
    </p:spTree>
    <p:extLst>
      <p:ext uri="{BB962C8B-B14F-4D97-AF65-F5344CB8AC3E}">
        <p14:creationId xmlns:p14="http://schemas.microsoft.com/office/powerpoint/2010/main" val="1468629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rephrase the question. Here are some data,</a:t>
            </a:r>
            <a:r>
              <a:rPr lang="en-US" baseline="0" dirty="0" smtClean="0"/>
              <a:t>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a:t>
            </a:fld>
            <a:endParaRPr lang="en-US"/>
          </a:p>
        </p:txBody>
      </p:sp>
    </p:spTree>
    <p:extLst>
      <p:ext uri="{BB962C8B-B14F-4D97-AF65-F5344CB8AC3E}">
        <p14:creationId xmlns:p14="http://schemas.microsoft.com/office/powerpoint/2010/main" val="15031560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attach to this the notion</a:t>
            </a:r>
            <a:r>
              <a:rPr lang="en-US" baseline="0" dirty="0" smtClean="0"/>
              <a:t> that increases and decreases are equal/in balance.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70</a:t>
            </a:fld>
            <a:endParaRPr lang="en-US"/>
          </a:p>
        </p:txBody>
      </p:sp>
    </p:spTree>
    <p:extLst>
      <p:ext uri="{BB962C8B-B14F-4D97-AF65-F5344CB8AC3E}">
        <p14:creationId xmlns:p14="http://schemas.microsoft.com/office/powerpoint/2010/main" val="10497587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values less than this suggest a bias towards decreases.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71</a:t>
            </a:fld>
            <a:endParaRPr lang="en-US"/>
          </a:p>
        </p:txBody>
      </p:sp>
    </p:spTree>
    <p:extLst>
      <p:ext uri="{BB962C8B-B14F-4D97-AF65-F5344CB8AC3E}">
        <p14:creationId xmlns:p14="http://schemas.microsoft.com/office/powerpoint/2010/main" val="17262039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more than this a bias</a:t>
            </a:r>
            <a:r>
              <a:rPr lang="en-US" baseline="0" dirty="0" smtClean="0"/>
              <a:t> towards increases.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72</a:t>
            </a:fld>
            <a:endParaRPr lang="en-US"/>
          </a:p>
        </p:txBody>
      </p:sp>
    </p:spTree>
    <p:extLst>
      <p:ext uri="{BB962C8B-B14F-4D97-AF65-F5344CB8AC3E}">
        <p14:creationId xmlns:p14="http://schemas.microsoft.com/office/powerpoint/2010/main" val="8360697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we now have a space we can interpret our actual value</a:t>
            </a:r>
            <a:r>
              <a:rPr lang="en-US" baseline="0" dirty="0" smtClean="0"/>
              <a:t> in.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73</a:t>
            </a:fld>
            <a:endParaRPr lang="en-US"/>
          </a:p>
        </p:txBody>
      </p:sp>
    </p:spTree>
    <p:extLst>
      <p:ext uri="{BB962C8B-B14F-4D97-AF65-F5344CB8AC3E}">
        <p14:creationId xmlns:p14="http://schemas.microsoft.com/office/powerpoint/2010/main" val="20008689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actually found 14</a:t>
            </a:r>
            <a:r>
              <a:rPr lang="en-US" baseline="0" dirty="0" smtClean="0"/>
              <a:t> increases. Inside our equal or balanced interpretation.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74</a:t>
            </a:fld>
            <a:endParaRPr lang="en-US"/>
          </a:p>
        </p:txBody>
      </p:sp>
    </p:spTree>
    <p:extLst>
      <p:ext uri="{BB962C8B-B14F-4D97-AF65-F5344CB8AC3E}">
        <p14:creationId xmlns:p14="http://schemas.microsoft.com/office/powerpoint/2010/main" val="10402680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Ths</a:t>
            </a:r>
            <a:r>
              <a:rPr lang="en-US" dirty="0" smtClean="0"/>
              <a:t> we can conclude that dinosaur</a:t>
            </a:r>
            <a:r>
              <a:rPr lang="en-US" baseline="0" dirty="0" smtClean="0"/>
              <a:t> species number increases or decreases much as though a coin was being flipped.</a:t>
            </a:r>
            <a:br>
              <a:rPr lang="en-US" baseline="0" dirty="0" smtClean="0"/>
            </a:br>
            <a:r>
              <a:rPr lang="en-US" baseline="0" dirty="0" smtClean="0"/>
              <a:t/>
            </a:r>
            <a:br>
              <a:rPr lang="en-US" baseline="0" dirty="0" smtClean="0"/>
            </a:br>
            <a:r>
              <a:rPr lang="en-US" baseline="0" dirty="0" smtClean="0"/>
              <a:t>Or more appropriately that there is no clear bias towards stage-to-stage transitions of being dominated by either increases or decreases.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75</a:t>
            </a:fld>
            <a:endParaRPr lang="en-US"/>
          </a:p>
        </p:txBody>
      </p:sp>
    </p:spTree>
    <p:extLst>
      <p:ext uri="{BB962C8B-B14F-4D97-AF65-F5344CB8AC3E}">
        <p14:creationId xmlns:p14="http://schemas.microsoft.com/office/powerpoint/2010/main" val="264801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leave dinosaurs let’s return to Lesson #2 and think a bit more about the data. What does random increases or decreases really mean, Did dinosaurs go extinct at any point? Was this a fluke (never a decrease </a:t>
            </a:r>
            <a:r>
              <a:rPr lang="en-US" baseline="0" dirty="0" err="1" smtClean="0"/>
              <a:t>whenthe</a:t>
            </a:r>
            <a:r>
              <a:rPr lang="en-US" baseline="0" smtClean="0"/>
              <a:t> number was already very low)?</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76</a:t>
            </a:fld>
            <a:endParaRPr lang="en-US"/>
          </a:p>
        </p:txBody>
      </p:sp>
    </p:spTree>
    <p:extLst>
      <p:ext uri="{BB962C8B-B14F-4D97-AF65-F5344CB8AC3E}">
        <p14:creationId xmlns:p14="http://schemas.microsoft.com/office/powerpoint/2010/main" val="10498295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77</a:t>
            </a:fld>
            <a:endParaRPr lang="en-US"/>
          </a:p>
        </p:txBody>
      </p:sp>
    </p:spTree>
    <p:extLst>
      <p:ext uri="{BB962C8B-B14F-4D97-AF65-F5344CB8AC3E}">
        <p14:creationId xmlns:p14="http://schemas.microsoft.com/office/powerpoint/2010/main" val="20595206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78</a:t>
            </a:fld>
            <a:endParaRPr lang="en-US"/>
          </a:p>
        </p:txBody>
      </p:sp>
    </p:spTree>
    <p:extLst>
      <p:ext uri="{BB962C8B-B14F-4D97-AF65-F5344CB8AC3E}">
        <p14:creationId xmlns:p14="http://schemas.microsoft.com/office/powerpoint/2010/main" val="3847038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79</a:t>
            </a:fld>
            <a:endParaRPr lang="en-US"/>
          </a:p>
        </p:txBody>
      </p:sp>
    </p:spTree>
    <p:extLst>
      <p:ext uri="{BB962C8B-B14F-4D97-AF65-F5344CB8AC3E}">
        <p14:creationId xmlns:p14="http://schemas.microsoft.com/office/powerpoint/2010/main" val="75154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model, expressed in the form of a line, that attempts to explain the relationship between x and</a:t>
            </a:r>
            <a:r>
              <a:rPr lang="en-US" baseline="0" dirty="0" smtClean="0"/>
              <a:t>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a:t>
            </a:fld>
            <a:endParaRPr lang="en-US"/>
          </a:p>
        </p:txBody>
      </p:sp>
    </p:spTree>
    <p:extLst>
      <p:ext uri="{BB962C8B-B14F-4D97-AF65-F5344CB8AC3E}">
        <p14:creationId xmlns:p14="http://schemas.microsoft.com/office/powerpoint/2010/main" val="5421630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80</a:t>
            </a:fld>
            <a:endParaRPr lang="en-US"/>
          </a:p>
        </p:txBody>
      </p:sp>
    </p:spTree>
    <p:extLst>
      <p:ext uri="{BB962C8B-B14F-4D97-AF65-F5344CB8AC3E}">
        <p14:creationId xmlns:p14="http://schemas.microsoft.com/office/powerpoint/2010/main" val="15466577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81</a:t>
            </a:fld>
            <a:endParaRPr lang="en-US"/>
          </a:p>
        </p:txBody>
      </p:sp>
    </p:spTree>
    <p:extLst>
      <p:ext uri="{BB962C8B-B14F-4D97-AF65-F5344CB8AC3E}">
        <p14:creationId xmlns:p14="http://schemas.microsoft.com/office/powerpoint/2010/main" val="2044463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82</a:t>
            </a:fld>
            <a:endParaRPr lang="en-US"/>
          </a:p>
        </p:txBody>
      </p:sp>
    </p:spTree>
    <p:extLst>
      <p:ext uri="{BB962C8B-B14F-4D97-AF65-F5344CB8AC3E}">
        <p14:creationId xmlns:p14="http://schemas.microsoft.com/office/powerpoint/2010/main" val="2295931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83</a:t>
            </a:fld>
            <a:endParaRPr lang="en-US"/>
          </a:p>
        </p:txBody>
      </p:sp>
    </p:spTree>
    <p:extLst>
      <p:ext uri="{BB962C8B-B14F-4D97-AF65-F5344CB8AC3E}">
        <p14:creationId xmlns:p14="http://schemas.microsoft.com/office/powerpoint/2010/main" val="20526836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84</a:t>
            </a:fld>
            <a:endParaRPr lang="en-US"/>
          </a:p>
        </p:txBody>
      </p:sp>
    </p:spTree>
    <p:extLst>
      <p:ext uri="{BB962C8B-B14F-4D97-AF65-F5344CB8AC3E}">
        <p14:creationId xmlns:p14="http://schemas.microsoft.com/office/powerpoint/2010/main" val="20594839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85</a:t>
            </a:fld>
            <a:endParaRPr lang="en-US"/>
          </a:p>
        </p:txBody>
      </p:sp>
    </p:spTree>
    <p:extLst>
      <p:ext uri="{BB962C8B-B14F-4D97-AF65-F5344CB8AC3E}">
        <p14:creationId xmlns:p14="http://schemas.microsoft.com/office/powerpoint/2010/main" val="18442398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86</a:t>
            </a:fld>
            <a:endParaRPr lang="en-US"/>
          </a:p>
        </p:txBody>
      </p:sp>
    </p:spTree>
    <p:extLst>
      <p:ext uri="{BB962C8B-B14F-4D97-AF65-F5344CB8AC3E}">
        <p14:creationId xmlns:p14="http://schemas.microsoft.com/office/powerpoint/2010/main" val="1727561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87</a:t>
            </a:fld>
            <a:endParaRPr lang="en-US"/>
          </a:p>
        </p:txBody>
      </p:sp>
    </p:spTree>
    <p:extLst>
      <p:ext uri="{BB962C8B-B14F-4D97-AF65-F5344CB8AC3E}">
        <p14:creationId xmlns:p14="http://schemas.microsoft.com/office/powerpoint/2010/main" val="5177908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88</a:t>
            </a:fld>
            <a:endParaRPr lang="en-US"/>
          </a:p>
        </p:txBody>
      </p:sp>
    </p:spTree>
    <p:extLst>
      <p:ext uri="{BB962C8B-B14F-4D97-AF65-F5344CB8AC3E}">
        <p14:creationId xmlns:p14="http://schemas.microsoft.com/office/powerpoint/2010/main" val="7532167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89</a:t>
            </a:fld>
            <a:endParaRPr lang="en-US"/>
          </a:p>
        </p:txBody>
      </p:sp>
    </p:spTree>
    <p:extLst>
      <p:ext uri="{BB962C8B-B14F-4D97-AF65-F5344CB8AC3E}">
        <p14:creationId xmlns:p14="http://schemas.microsoft.com/office/powerpoint/2010/main" val="2107686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alternative, more complex (i.e., curved) line that attempts to explain the relationship</a:t>
            </a:r>
            <a:r>
              <a:rPr lang="en-US" baseline="0" dirty="0" smtClean="0"/>
              <a:t> between x and y.</a:t>
            </a:r>
          </a:p>
          <a:p>
            <a:endParaRPr lang="en-US" baseline="0" dirty="0" smtClean="0"/>
          </a:p>
          <a:p>
            <a:r>
              <a:rPr lang="en-US" baseline="0" dirty="0" smtClean="0"/>
              <a:t>Which does the best job? See how much easier it is now?</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a:t>
            </a:fld>
            <a:endParaRPr lang="en-US"/>
          </a:p>
        </p:txBody>
      </p:sp>
    </p:spTree>
    <p:extLst>
      <p:ext uri="{BB962C8B-B14F-4D97-AF65-F5344CB8AC3E}">
        <p14:creationId xmlns:p14="http://schemas.microsoft.com/office/powerpoint/2010/main" val="8943767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90</a:t>
            </a:fld>
            <a:endParaRPr lang="en-US"/>
          </a:p>
        </p:txBody>
      </p:sp>
    </p:spTree>
    <p:extLst>
      <p:ext uri="{BB962C8B-B14F-4D97-AF65-F5344CB8AC3E}">
        <p14:creationId xmlns:p14="http://schemas.microsoft.com/office/powerpoint/2010/main" val="4209973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91</a:t>
            </a:fld>
            <a:endParaRPr lang="en-US"/>
          </a:p>
        </p:txBody>
      </p:sp>
    </p:spTree>
    <p:extLst>
      <p:ext uri="{BB962C8B-B14F-4D97-AF65-F5344CB8AC3E}">
        <p14:creationId xmlns:p14="http://schemas.microsoft.com/office/powerpoint/2010/main" val="16539568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92</a:t>
            </a:fld>
            <a:endParaRPr lang="en-US"/>
          </a:p>
        </p:txBody>
      </p:sp>
    </p:spTree>
    <p:extLst>
      <p:ext uri="{BB962C8B-B14F-4D97-AF65-F5344CB8AC3E}">
        <p14:creationId xmlns:p14="http://schemas.microsoft.com/office/powerpoint/2010/main" val="15681819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93</a:t>
            </a:fld>
            <a:endParaRPr lang="en-US"/>
          </a:p>
        </p:txBody>
      </p:sp>
    </p:spTree>
    <p:extLst>
      <p:ext uri="{BB962C8B-B14F-4D97-AF65-F5344CB8AC3E}">
        <p14:creationId xmlns:p14="http://schemas.microsoft.com/office/powerpoint/2010/main" val="14756582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94</a:t>
            </a:fld>
            <a:endParaRPr lang="en-US"/>
          </a:p>
        </p:txBody>
      </p:sp>
    </p:spTree>
    <p:extLst>
      <p:ext uri="{BB962C8B-B14F-4D97-AF65-F5344CB8AC3E}">
        <p14:creationId xmlns:p14="http://schemas.microsoft.com/office/powerpoint/2010/main" val="6849575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95</a:t>
            </a:fld>
            <a:endParaRPr lang="en-US"/>
          </a:p>
        </p:txBody>
      </p:sp>
    </p:spTree>
    <p:extLst>
      <p:ext uri="{BB962C8B-B14F-4D97-AF65-F5344CB8AC3E}">
        <p14:creationId xmlns:p14="http://schemas.microsoft.com/office/powerpoint/2010/main" val="4369232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96</a:t>
            </a:fld>
            <a:endParaRPr lang="en-US"/>
          </a:p>
        </p:txBody>
      </p:sp>
    </p:spTree>
    <p:extLst>
      <p:ext uri="{BB962C8B-B14F-4D97-AF65-F5344CB8AC3E}">
        <p14:creationId xmlns:p14="http://schemas.microsoft.com/office/powerpoint/2010/main" val="21134399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97</a:t>
            </a:fld>
            <a:endParaRPr lang="en-US"/>
          </a:p>
        </p:txBody>
      </p:sp>
    </p:spTree>
    <p:extLst>
      <p:ext uri="{BB962C8B-B14F-4D97-AF65-F5344CB8AC3E}">
        <p14:creationId xmlns:p14="http://schemas.microsoft.com/office/powerpoint/2010/main" val="13421848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98</a:t>
            </a:fld>
            <a:endParaRPr lang="en-US"/>
          </a:p>
        </p:txBody>
      </p:sp>
    </p:spTree>
    <p:extLst>
      <p:ext uri="{BB962C8B-B14F-4D97-AF65-F5344CB8AC3E}">
        <p14:creationId xmlns:p14="http://schemas.microsoft.com/office/powerpoint/2010/main" val="6223330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99</a:t>
            </a:fld>
            <a:endParaRPr lang="en-US"/>
          </a:p>
        </p:txBody>
      </p:sp>
    </p:spTree>
    <p:extLst>
      <p:ext uri="{BB962C8B-B14F-4D97-AF65-F5344CB8AC3E}">
        <p14:creationId xmlns:p14="http://schemas.microsoft.com/office/powerpoint/2010/main" val="2017038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7123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04196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57726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58167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09BC40-66CA-CD47-940C-F8F508737E32}" type="datetimeFigureOut">
              <a:rPr lang="en-US" smtClean="0"/>
              <a:t>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4504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09BC40-66CA-CD47-940C-F8F508737E32}"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505682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09BC40-66CA-CD47-940C-F8F508737E32}" type="datetimeFigureOut">
              <a:rPr lang="en-US" smtClean="0"/>
              <a:t>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64346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09BC40-66CA-CD47-940C-F8F508737E32}" type="datetimeFigureOut">
              <a:rPr lang="en-US" smtClean="0"/>
              <a:t>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293989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09BC40-66CA-CD47-940C-F8F508737E32}" type="datetimeFigureOut">
              <a:rPr lang="en-US" smtClean="0"/>
              <a:t>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52007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09BC40-66CA-CD47-940C-F8F508737E32}"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705931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09BC40-66CA-CD47-940C-F8F508737E32}" type="datetimeFigureOut">
              <a:rPr lang="en-US" smtClean="0"/>
              <a:t>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8911048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9BC40-66CA-CD47-940C-F8F508737E32}" type="datetimeFigureOut">
              <a:rPr lang="en-US" smtClean="0"/>
              <a:t>2/6/20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59CF8-80F8-6440-9A3E-822AEAE0312C}" type="slidenum">
              <a:rPr lang="en-US" smtClean="0"/>
              <a:t>‹#›</a:t>
            </a:fld>
            <a:endParaRPr lang="en-US"/>
          </a:p>
        </p:txBody>
      </p:sp>
    </p:spTree>
    <p:extLst>
      <p:ext uri="{BB962C8B-B14F-4D97-AF65-F5344CB8AC3E}">
        <p14:creationId xmlns:p14="http://schemas.microsoft.com/office/powerpoint/2010/main" val="918532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0.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jp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jp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jp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jp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jpg"/></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jp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jpg"/></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jpg"/></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jpg"/></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jpg"/></Relationships>
</file>

<file path=ppt/slides/_rels/slide88.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jpg"/></Relationships>
</file>

<file path=ppt/slides/_rels/slide96.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4.jpg"/><Relationship Id="rId5"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4.jpg"/><Relationship Id="rId5"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4.jpg"/><Relationship Id="rId5"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4.jpg"/><Relationship Id="rId5"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86062"/>
            <a:ext cx="5693738" cy="584775"/>
          </a:xfrm>
          <a:prstGeom prst="rect">
            <a:avLst/>
          </a:prstGeom>
          <a:noFill/>
        </p:spPr>
        <p:txBody>
          <a:bodyPr wrap="none" rtlCol="0">
            <a:spAutoFit/>
          </a:bodyPr>
          <a:lstStyle/>
          <a:p>
            <a:r>
              <a:rPr lang="en-US" sz="3200" dirty="0" smtClean="0"/>
              <a:t>For today’s lecture you will need:</a:t>
            </a:r>
            <a:endParaRPr lang="en-US" sz="3200" dirty="0"/>
          </a:p>
        </p:txBody>
      </p:sp>
      <p:grpSp>
        <p:nvGrpSpPr>
          <p:cNvPr id="10" name="Group 9"/>
          <p:cNvGrpSpPr/>
          <p:nvPr/>
        </p:nvGrpSpPr>
        <p:grpSpPr>
          <a:xfrm>
            <a:off x="4202544" y="1344461"/>
            <a:ext cx="3919041" cy="1947134"/>
            <a:chOff x="2557284" y="1344461"/>
            <a:chExt cx="3919041" cy="194713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284" y="1344461"/>
              <a:ext cx="1947134" cy="1947134"/>
            </a:xfrm>
            <a:prstGeom prst="rect">
              <a:avLst/>
            </a:prstGeom>
          </p:spPr>
        </p:pic>
        <p:sp>
          <p:nvSpPr>
            <p:cNvPr id="7" name="TextBox 6"/>
            <p:cNvSpPr txBox="1"/>
            <p:nvPr/>
          </p:nvSpPr>
          <p:spPr>
            <a:xfrm>
              <a:off x="5693738" y="1964085"/>
              <a:ext cx="782587" cy="707886"/>
            </a:xfrm>
            <a:prstGeom prst="rect">
              <a:avLst/>
            </a:prstGeom>
            <a:noFill/>
          </p:spPr>
          <p:txBody>
            <a:bodyPr wrap="none" rtlCol="0">
              <a:spAutoFit/>
            </a:bodyPr>
            <a:lstStyle/>
            <a:p>
              <a:r>
                <a:rPr lang="en-US" sz="4000" dirty="0"/>
                <a:t>x</a:t>
              </a:r>
              <a:r>
                <a:rPr lang="en-US" sz="4000" dirty="0" smtClean="0"/>
                <a:t> 1</a:t>
              </a:r>
              <a:endParaRPr lang="en-US" sz="4000" dirty="0"/>
            </a:p>
          </p:txBody>
        </p:sp>
      </p:gr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778" t="12392" r="48222" b="36471"/>
          <a:stretch/>
        </p:blipFill>
        <p:spPr>
          <a:xfrm>
            <a:off x="4070416" y="3818961"/>
            <a:ext cx="2211390" cy="2355925"/>
          </a:xfrm>
          <a:prstGeom prst="rect">
            <a:avLst/>
          </a:prstGeom>
        </p:spPr>
      </p:pic>
      <p:sp>
        <p:nvSpPr>
          <p:cNvPr id="8" name="TextBox 7"/>
          <p:cNvSpPr txBox="1"/>
          <p:nvPr/>
        </p:nvSpPr>
        <p:spPr>
          <a:xfrm>
            <a:off x="7338998" y="4642980"/>
            <a:ext cx="782587" cy="707886"/>
          </a:xfrm>
          <a:prstGeom prst="rect">
            <a:avLst/>
          </a:prstGeom>
          <a:noFill/>
        </p:spPr>
        <p:txBody>
          <a:bodyPr wrap="none" rtlCol="0">
            <a:spAutoFit/>
          </a:bodyPr>
          <a:lstStyle/>
          <a:p>
            <a:r>
              <a:rPr lang="en-US" sz="4000"/>
              <a:t>x</a:t>
            </a:r>
            <a:r>
              <a:rPr lang="en-US" sz="4000" smtClean="0"/>
              <a:t> 1</a:t>
            </a:r>
            <a:endParaRPr lang="en-US" sz="4000"/>
          </a:p>
        </p:txBody>
      </p:sp>
    </p:spTree>
    <p:extLst>
      <p:ext uri="{BB962C8B-B14F-4D97-AF65-F5344CB8AC3E}">
        <p14:creationId xmlns:p14="http://schemas.microsoft.com/office/powerpoint/2010/main" val="9171847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TextBox 1"/>
          <p:cNvSpPr txBox="1"/>
          <p:nvPr/>
        </p:nvSpPr>
        <p:spPr>
          <a:xfrm>
            <a:off x="0" y="3636086"/>
            <a:ext cx="12192000" cy="830997"/>
          </a:xfrm>
          <a:prstGeom prst="rect">
            <a:avLst/>
          </a:prstGeom>
          <a:noFill/>
        </p:spPr>
        <p:txBody>
          <a:bodyPr wrap="square" rtlCol="0">
            <a:spAutoFit/>
          </a:bodyPr>
          <a:lstStyle/>
          <a:p>
            <a:pPr algn="ctr"/>
            <a:r>
              <a:rPr lang="en-US" sz="4800" smtClean="0">
                <a:solidFill>
                  <a:schemeClr val="bg1"/>
                </a:solidFill>
              </a:rPr>
              <a:t>Always plot your data</a:t>
            </a:r>
            <a:endParaRPr lang="en-US" sz="4800" dirty="0" smtClean="0">
              <a:solidFill>
                <a:schemeClr val="bg1"/>
              </a:solidFill>
            </a:endParaRPr>
          </a:p>
        </p:txBody>
      </p:sp>
    </p:spTree>
    <p:extLst>
      <p:ext uri="{BB962C8B-B14F-4D97-AF65-F5344CB8AC3E}">
        <p14:creationId xmlns:p14="http://schemas.microsoft.com/office/powerpoint/2010/main" val="1313204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6750522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055890769"/>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7.46</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12.74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7.81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8.84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6.08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5.39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6.42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5.73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487951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055890769"/>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7.46</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12.74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7.81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8.84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6.08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5.39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6.42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5.73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3" name="Group 12"/>
          <p:cNvGrpSpPr/>
          <p:nvPr/>
        </p:nvGrpSpPr>
        <p:grpSpPr>
          <a:xfrm>
            <a:off x="6356430" y="1860314"/>
            <a:ext cx="3381626" cy="1144836"/>
            <a:chOff x="6356430" y="2130955"/>
            <a:chExt cx="3381626" cy="1144836"/>
          </a:xfrm>
        </p:grpSpPr>
        <mc:AlternateContent xmlns:mc="http://schemas.openxmlformats.org/markup-compatibility/2006" xmlns:a14="http://schemas.microsoft.com/office/drawing/2010/main">
          <mc:Choice Requires="a14">
            <p:sp>
              <p:nvSpPr>
                <p:cNvPr id="8" name="TextBox 7"/>
                <p:cNvSpPr txBox="1"/>
                <p:nvPr/>
              </p:nvSpPr>
              <p:spPr>
                <a:xfrm>
                  <a:off x="7981037" y="2906459"/>
                  <a:ext cx="1757019"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=0.5</m:t>
                        </m:r>
                        <m:r>
                          <a:rPr lang="en-GB" sz="2400" b="0" i="1" smtClean="0">
                            <a:latin typeface="Cambria Math" charset="0"/>
                          </a:rPr>
                          <m:t>𝑥</m:t>
                        </m:r>
                        <m:r>
                          <a:rPr lang="en-GB" sz="2400" b="0" i="1" smtClean="0">
                            <a:latin typeface="Cambria Math" charset="0"/>
                          </a:rPr>
                          <m:t>+3</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981037" y="2906459"/>
                  <a:ext cx="1757019" cy="369332"/>
                </a:xfrm>
                <a:prstGeom prst="rect">
                  <a:avLst/>
                </a:prstGeom>
                <a:blipFill rotWithShape="0">
                  <a:blip r:embed="rId4"/>
                  <a:stretch>
                    <a:fillRect l="-5556" r="-2083" b="-22951"/>
                  </a:stretch>
                </a:blipFill>
              </p:spPr>
              <p:txBody>
                <a:bodyPr/>
                <a:lstStyle/>
                <a:p>
                  <a:r>
                    <a:rPr lang="en-US">
                      <a:noFill/>
                    </a:rPr>
                    <a:t> </a:t>
                  </a:r>
                </a:p>
              </p:txBody>
            </p:sp>
          </mc:Fallback>
        </mc:AlternateContent>
        <p:sp>
          <p:nvSpPr>
            <p:cNvPr id="11" name="TextBox 10"/>
            <p:cNvSpPr txBox="1"/>
            <p:nvPr/>
          </p:nvSpPr>
          <p:spPr>
            <a:xfrm>
              <a:off x="6356430" y="2130955"/>
              <a:ext cx="1292341" cy="584775"/>
            </a:xfrm>
            <a:prstGeom prst="rect">
              <a:avLst/>
            </a:prstGeom>
            <a:noFill/>
          </p:spPr>
          <p:txBody>
            <a:bodyPr wrap="none" rtlCol="0">
              <a:spAutoFit/>
            </a:bodyPr>
            <a:lstStyle/>
            <a:p>
              <a:r>
                <a:rPr lang="en-US" sz="3200" b="1" dirty="0" smtClean="0">
                  <a:solidFill>
                    <a:srgbClr val="0432FF"/>
                  </a:solidFill>
                </a:rPr>
                <a:t>Model</a:t>
              </a:r>
              <a:endParaRPr lang="en-US" sz="3200" b="1" dirty="0">
                <a:solidFill>
                  <a:srgbClr val="0432FF"/>
                </a:solidFill>
              </a:endParaRPr>
            </a:p>
          </p:txBody>
        </p:sp>
      </p:grpSp>
    </p:spTree>
    <p:extLst>
      <p:ext uri="{BB962C8B-B14F-4D97-AF65-F5344CB8AC3E}">
        <p14:creationId xmlns:p14="http://schemas.microsoft.com/office/powerpoint/2010/main" val="578804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055890769"/>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7.46</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12.74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7.81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8.84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6.08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5.39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6.42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5.73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3" name="Group 12"/>
          <p:cNvGrpSpPr/>
          <p:nvPr/>
        </p:nvGrpSpPr>
        <p:grpSpPr>
          <a:xfrm>
            <a:off x="6356430" y="1860314"/>
            <a:ext cx="3381626" cy="1144836"/>
            <a:chOff x="6356430" y="2130955"/>
            <a:chExt cx="3381626" cy="1144836"/>
          </a:xfrm>
        </p:grpSpPr>
        <mc:AlternateContent xmlns:mc="http://schemas.openxmlformats.org/markup-compatibility/2006" xmlns:a14="http://schemas.microsoft.com/office/drawing/2010/main">
          <mc:Choice Requires="a14">
            <p:sp>
              <p:nvSpPr>
                <p:cNvPr id="8" name="TextBox 7"/>
                <p:cNvSpPr txBox="1"/>
                <p:nvPr/>
              </p:nvSpPr>
              <p:spPr>
                <a:xfrm>
                  <a:off x="7981037" y="2906459"/>
                  <a:ext cx="1757019"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=0.5</m:t>
                        </m:r>
                        <m:r>
                          <a:rPr lang="en-GB" sz="2400" b="0" i="1" smtClean="0">
                            <a:latin typeface="Cambria Math" charset="0"/>
                          </a:rPr>
                          <m:t>𝑥</m:t>
                        </m:r>
                        <m:r>
                          <a:rPr lang="en-GB" sz="2400" b="0" i="1" smtClean="0">
                            <a:latin typeface="Cambria Math" charset="0"/>
                          </a:rPr>
                          <m:t>+3</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981037" y="2906459"/>
                  <a:ext cx="1757019" cy="369332"/>
                </a:xfrm>
                <a:prstGeom prst="rect">
                  <a:avLst/>
                </a:prstGeom>
                <a:blipFill rotWithShape="0">
                  <a:blip r:embed="rId4"/>
                  <a:stretch>
                    <a:fillRect l="-5556" r="-2083" b="-22951"/>
                  </a:stretch>
                </a:blipFill>
              </p:spPr>
              <p:txBody>
                <a:bodyPr/>
                <a:lstStyle/>
                <a:p>
                  <a:r>
                    <a:rPr lang="en-US">
                      <a:noFill/>
                    </a:rPr>
                    <a:t> </a:t>
                  </a:r>
                </a:p>
              </p:txBody>
            </p:sp>
          </mc:Fallback>
        </mc:AlternateContent>
        <p:sp>
          <p:nvSpPr>
            <p:cNvPr id="11" name="TextBox 10"/>
            <p:cNvSpPr txBox="1"/>
            <p:nvPr/>
          </p:nvSpPr>
          <p:spPr>
            <a:xfrm>
              <a:off x="6356430" y="2130955"/>
              <a:ext cx="1292341" cy="584775"/>
            </a:xfrm>
            <a:prstGeom prst="rect">
              <a:avLst/>
            </a:prstGeom>
            <a:noFill/>
          </p:spPr>
          <p:txBody>
            <a:bodyPr wrap="none" rtlCol="0">
              <a:spAutoFit/>
            </a:bodyPr>
            <a:lstStyle/>
            <a:p>
              <a:r>
                <a:rPr lang="en-US" sz="3200" b="1" dirty="0" smtClean="0">
                  <a:solidFill>
                    <a:srgbClr val="0432FF"/>
                  </a:solidFill>
                </a:rPr>
                <a:t>Model</a:t>
              </a:r>
              <a:endParaRPr lang="en-US" sz="3200" b="1" dirty="0">
                <a:solidFill>
                  <a:srgbClr val="0432FF"/>
                </a:solidFill>
              </a:endParaRPr>
            </a:p>
          </p:txBody>
        </p:sp>
      </p:grpSp>
      <mc:AlternateContent xmlns:mc="http://schemas.openxmlformats.org/markup-compatibility/2006" xmlns:a14="http://schemas.microsoft.com/office/drawing/2010/main">
        <mc:Choice Requires="a14">
          <p:sp>
            <p:nvSpPr>
              <p:cNvPr id="9" name="TextBox 8"/>
              <p:cNvSpPr txBox="1"/>
              <p:nvPr/>
            </p:nvSpPr>
            <p:spPr>
              <a:xfrm>
                <a:off x="8453987" y="4294541"/>
                <a:ext cx="811119"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GB" sz="2400" b="0" i="0" smtClean="0">
                          <a:latin typeface="Cambria Math" charset="0"/>
                          <a:ea typeface="Calibri" charset="0"/>
                          <a:cs typeface="Calibri" charset="0"/>
                        </a:rPr>
                        <m:t>0.816</m:t>
                      </m:r>
                    </m:oMath>
                  </m:oMathPara>
                </a14:m>
                <a:endParaRPr lang="en-US" sz="2400" dirty="0">
                  <a:ea typeface="Calibri" charset="0"/>
                  <a:cs typeface="Calibri"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53987" y="4294541"/>
                <a:ext cx="811119" cy="369332"/>
              </a:xfrm>
              <a:prstGeom prst="rect">
                <a:avLst/>
              </a:prstGeom>
              <a:blipFill rotWithShape="0">
                <a:blip r:embed="rId5"/>
                <a:stretch>
                  <a:fillRect l="-12782" r="-5263" b="-6557"/>
                </a:stretch>
              </a:blipFill>
            </p:spPr>
            <p:txBody>
              <a:bodyPr/>
              <a:lstStyle/>
              <a:p>
                <a:r>
                  <a:rPr lang="en-US">
                    <a:noFill/>
                  </a:rPr>
                  <a:t> </a:t>
                </a:r>
              </a:p>
            </p:txBody>
          </p:sp>
        </mc:Fallback>
      </mc:AlternateContent>
      <p:sp>
        <p:nvSpPr>
          <p:cNvPr id="12" name="TextBox 11"/>
          <p:cNvSpPr txBox="1"/>
          <p:nvPr/>
        </p:nvSpPr>
        <p:spPr>
          <a:xfrm>
            <a:off x="6356430" y="3519037"/>
            <a:ext cx="2213106" cy="584775"/>
          </a:xfrm>
          <a:prstGeom prst="rect">
            <a:avLst/>
          </a:prstGeom>
          <a:noFill/>
        </p:spPr>
        <p:txBody>
          <a:bodyPr wrap="none" rtlCol="0">
            <a:spAutoFit/>
          </a:bodyPr>
          <a:lstStyle/>
          <a:p>
            <a:r>
              <a:rPr lang="en-US" sz="3200" b="1" dirty="0" smtClean="0">
                <a:solidFill>
                  <a:srgbClr val="C00000"/>
                </a:solidFill>
              </a:rPr>
              <a:t>“Goodness”</a:t>
            </a:r>
            <a:endParaRPr lang="en-US" sz="3200" b="1" dirty="0">
              <a:solidFill>
                <a:srgbClr val="C00000"/>
              </a:solidFill>
            </a:endParaRPr>
          </a:p>
        </p:txBody>
      </p:sp>
    </p:spTree>
    <p:extLst>
      <p:ext uri="{BB962C8B-B14F-4D97-AF65-F5344CB8AC3E}">
        <p14:creationId xmlns:p14="http://schemas.microsoft.com/office/powerpoint/2010/main" val="14631373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055890769"/>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7.46</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12.74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7.81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8.84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6.08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5.39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6.42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5.73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3" name="Group 12"/>
          <p:cNvGrpSpPr/>
          <p:nvPr/>
        </p:nvGrpSpPr>
        <p:grpSpPr>
          <a:xfrm>
            <a:off x="6356430" y="1860314"/>
            <a:ext cx="3381626" cy="1144836"/>
            <a:chOff x="6356430" y="2130955"/>
            <a:chExt cx="3381626" cy="1144836"/>
          </a:xfrm>
        </p:grpSpPr>
        <mc:AlternateContent xmlns:mc="http://schemas.openxmlformats.org/markup-compatibility/2006" xmlns:a14="http://schemas.microsoft.com/office/drawing/2010/main">
          <mc:Choice Requires="a14">
            <p:sp>
              <p:nvSpPr>
                <p:cNvPr id="8" name="TextBox 7"/>
                <p:cNvSpPr txBox="1"/>
                <p:nvPr/>
              </p:nvSpPr>
              <p:spPr>
                <a:xfrm>
                  <a:off x="7981037" y="2906459"/>
                  <a:ext cx="1757019"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=0.5</m:t>
                        </m:r>
                        <m:r>
                          <a:rPr lang="en-GB" sz="2400" b="0" i="1" smtClean="0">
                            <a:latin typeface="Cambria Math" charset="0"/>
                          </a:rPr>
                          <m:t>𝑥</m:t>
                        </m:r>
                        <m:r>
                          <a:rPr lang="en-GB" sz="2400" b="0" i="1" smtClean="0">
                            <a:latin typeface="Cambria Math" charset="0"/>
                          </a:rPr>
                          <m:t>+3</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981037" y="2906459"/>
                  <a:ext cx="1757019" cy="369332"/>
                </a:xfrm>
                <a:prstGeom prst="rect">
                  <a:avLst/>
                </a:prstGeom>
                <a:blipFill rotWithShape="0">
                  <a:blip r:embed="rId4"/>
                  <a:stretch>
                    <a:fillRect l="-5556" r="-2083" b="-22951"/>
                  </a:stretch>
                </a:blipFill>
              </p:spPr>
              <p:txBody>
                <a:bodyPr/>
                <a:lstStyle/>
                <a:p>
                  <a:r>
                    <a:rPr lang="en-US">
                      <a:noFill/>
                    </a:rPr>
                    <a:t> </a:t>
                  </a:r>
                </a:p>
              </p:txBody>
            </p:sp>
          </mc:Fallback>
        </mc:AlternateContent>
        <p:sp>
          <p:nvSpPr>
            <p:cNvPr id="11" name="TextBox 10"/>
            <p:cNvSpPr txBox="1"/>
            <p:nvPr/>
          </p:nvSpPr>
          <p:spPr>
            <a:xfrm>
              <a:off x="6356430" y="2130955"/>
              <a:ext cx="1292341" cy="584775"/>
            </a:xfrm>
            <a:prstGeom prst="rect">
              <a:avLst/>
            </a:prstGeom>
            <a:noFill/>
          </p:spPr>
          <p:txBody>
            <a:bodyPr wrap="none" rtlCol="0">
              <a:spAutoFit/>
            </a:bodyPr>
            <a:lstStyle/>
            <a:p>
              <a:r>
                <a:rPr lang="en-US" sz="3200" b="1" dirty="0" smtClean="0">
                  <a:solidFill>
                    <a:srgbClr val="0432FF"/>
                  </a:solidFill>
                </a:rPr>
                <a:t>Model</a:t>
              </a:r>
              <a:endParaRPr lang="en-US" sz="3200" b="1" dirty="0">
                <a:solidFill>
                  <a:srgbClr val="0432FF"/>
                </a:solidFill>
              </a:endParaRPr>
            </a:p>
          </p:txBody>
        </p:sp>
      </p:grpSp>
      <mc:AlternateContent xmlns:mc="http://schemas.openxmlformats.org/markup-compatibility/2006" xmlns:a14="http://schemas.microsoft.com/office/drawing/2010/main">
        <mc:Choice Requires="a14">
          <p:sp>
            <p:nvSpPr>
              <p:cNvPr id="9" name="TextBox 8"/>
              <p:cNvSpPr txBox="1"/>
              <p:nvPr/>
            </p:nvSpPr>
            <p:spPr>
              <a:xfrm>
                <a:off x="8453987" y="4294541"/>
                <a:ext cx="811119"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GB" sz="2400" b="0" i="0" smtClean="0">
                          <a:latin typeface="Cambria Math" charset="0"/>
                          <a:ea typeface="Calibri" charset="0"/>
                          <a:cs typeface="Calibri" charset="0"/>
                        </a:rPr>
                        <m:t>0.816</m:t>
                      </m:r>
                    </m:oMath>
                  </m:oMathPara>
                </a14:m>
                <a:endParaRPr lang="en-US" sz="2400" dirty="0">
                  <a:ea typeface="Calibri" charset="0"/>
                  <a:cs typeface="Calibri"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53987" y="4294541"/>
                <a:ext cx="811119" cy="369332"/>
              </a:xfrm>
              <a:prstGeom prst="rect">
                <a:avLst/>
              </a:prstGeom>
              <a:blipFill rotWithShape="0">
                <a:blip r:embed="rId5"/>
                <a:stretch>
                  <a:fillRect l="-12782" r="-5263" b="-6557"/>
                </a:stretch>
              </a:blipFill>
            </p:spPr>
            <p:txBody>
              <a:bodyPr/>
              <a:lstStyle/>
              <a:p>
                <a:r>
                  <a:rPr lang="en-US">
                    <a:noFill/>
                  </a:rPr>
                  <a:t> </a:t>
                </a:r>
              </a:p>
            </p:txBody>
          </p:sp>
        </mc:Fallback>
      </mc:AlternateContent>
      <p:sp>
        <p:nvSpPr>
          <p:cNvPr id="12" name="TextBox 11"/>
          <p:cNvSpPr txBox="1"/>
          <p:nvPr/>
        </p:nvSpPr>
        <p:spPr>
          <a:xfrm>
            <a:off x="6356430" y="3519037"/>
            <a:ext cx="2213106" cy="584775"/>
          </a:xfrm>
          <a:prstGeom prst="rect">
            <a:avLst/>
          </a:prstGeom>
          <a:noFill/>
        </p:spPr>
        <p:txBody>
          <a:bodyPr wrap="none" rtlCol="0">
            <a:spAutoFit/>
          </a:bodyPr>
          <a:lstStyle/>
          <a:p>
            <a:r>
              <a:rPr lang="en-US" sz="3200" b="1" dirty="0" smtClean="0">
                <a:solidFill>
                  <a:srgbClr val="C00000"/>
                </a:solidFill>
              </a:rPr>
              <a:t>“Goodness”</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17" name="TextBox 16"/>
              <p:cNvSpPr txBox="1"/>
              <p:nvPr/>
            </p:nvSpPr>
            <p:spPr>
              <a:xfrm>
                <a:off x="8199110" y="5953264"/>
                <a:ext cx="132087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sz="2400">
                          <a:latin typeface="Cambria Math" charset="0"/>
                          <a:ea typeface="Calibri" charset="0"/>
                          <a:cs typeface="Calibri" charset="0"/>
                        </a:rPr>
                        <m:t>0.002176</m:t>
                      </m:r>
                    </m:oMath>
                  </m:oMathPara>
                </a14:m>
                <a:endParaRPr lang="en-US" sz="2400" dirty="0">
                  <a:ea typeface="Calibri" charset="0"/>
                  <a:cs typeface="Calibri"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199110" y="5953264"/>
                <a:ext cx="1320874" cy="369332"/>
              </a:xfrm>
              <a:prstGeom prst="rect">
                <a:avLst/>
              </a:prstGeom>
              <a:blipFill rotWithShape="0">
                <a:blip r:embed="rId6"/>
                <a:stretch>
                  <a:fillRect l="-7373" r="-2765" b="-6667"/>
                </a:stretch>
              </a:blipFill>
            </p:spPr>
            <p:txBody>
              <a:bodyPr/>
              <a:lstStyle/>
              <a:p>
                <a:r>
                  <a:rPr lang="en-US">
                    <a:noFill/>
                  </a:rPr>
                  <a:t> </a:t>
                </a:r>
              </a:p>
            </p:txBody>
          </p:sp>
        </mc:Fallback>
      </mc:AlternateContent>
      <p:sp>
        <p:nvSpPr>
          <p:cNvPr id="18" name="TextBox 17"/>
          <p:cNvSpPr txBox="1"/>
          <p:nvPr/>
        </p:nvSpPr>
        <p:spPr>
          <a:xfrm>
            <a:off x="6356430" y="5177760"/>
            <a:ext cx="2533066" cy="584775"/>
          </a:xfrm>
          <a:prstGeom prst="rect">
            <a:avLst/>
          </a:prstGeom>
          <a:noFill/>
        </p:spPr>
        <p:txBody>
          <a:bodyPr wrap="none" rtlCol="0">
            <a:spAutoFit/>
          </a:bodyPr>
          <a:lstStyle/>
          <a:p>
            <a:r>
              <a:rPr lang="en-US" sz="3200" b="1" dirty="0" smtClean="0">
                <a:solidFill>
                  <a:srgbClr val="00B050"/>
                </a:solidFill>
              </a:rPr>
              <a:t>“</a:t>
            </a:r>
            <a:r>
              <a:rPr lang="en-US" sz="3200" b="1" dirty="0" err="1" smtClean="0">
                <a:solidFill>
                  <a:srgbClr val="00B050"/>
                </a:solidFill>
              </a:rPr>
              <a:t>Chanceness</a:t>
            </a:r>
            <a:r>
              <a:rPr lang="en-US" sz="3200" b="1" dirty="0" smtClean="0">
                <a:solidFill>
                  <a:srgbClr val="00B050"/>
                </a:solidFill>
              </a:rPr>
              <a:t>”</a:t>
            </a:r>
            <a:endParaRPr lang="en-US" sz="3200" b="1" dirty="0">
              <a:solidFill>
                <a:srgbClr val="00B050"/>
              </a:solidFill>
            </a:endParaRPr>
          </a:p>
        </p:txBody>
      </p:sp>
    </p:spTree>
    <p:extLst>
      <p:ext uri="{BB962C8B-B14F-4D97-AF65-F5344CB8AC3E}">
        <p14:creationId xmlns:p14="http://schemas.microsoft.com/office/powerpoint/2010/main" val="3472545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402" t="22784" r="24859" b="3123"/>
          <a:stretch/>
        </p:blipFill>
        <p:spPr>
          <a:xfrm>
            <a:off x="3312289" y="1574157"/>
            <a:ext cx="5567423" cy="508128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949485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4402" t="22784" r="24859" b="3123"/>
          <a:stretch/>
        </p:blipFill>
        <p:spPr>
          <a:xfrm>
            <a:off x="3312289" y="1574157"/>
            <a:ext cx="5567423" cy="508128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0" name="TextBox 9"/>
          <p:cNvSpPr txBox="1"/>
          <p:nvPr/>
        </p:nvSpPr>
        <p:spPr>
          <a:xfrm>
            <a:off x="8879712" y="2253855"/>
            <a:ext cx="1292341" cy="584775"/>
          </a:xfrm>
          <a:prstGeom prst="rect">
            <a:avLst/>
          </a:prstGeom>
          <a:noFill/>
        </p:spPr>
        <p:txBody>
          <a:bodyPr wrap="none" rtlCol="0">
            <a:spAutoFit/>
          </a:bodyPr>
          <a:lstStyle/>
          <a:p>
            <a:r>
              <a:rPr lang="en-US" sz="3200" b="1" dirty="0" smtClean="0">
                <a:solidFill>
                  <a:srgbClr val="0432FF"/>
                </a:solidFill>
              </a:rPr>
              <a:t>Model</a:t>
            </a:r>
            <a:endParaRPr lang="en-US" sz="3200" b="1" dirty="0">
              <a:solidFill>
                <a:srgbClr val="0432FF"/>
              </a:solidFill>
            </a:endParaRPr>
          </a:p>
        </p:txBody>
      </p:sp>
    </p:spTree>
    <p:extLst>
      <p:ext uri="{BB962C8B-B14F-4D97-AF65-F5344CB8AC3E}">
        <p14:creationId xmlns:p14="http://schemas.microsoft.com/office/powerpoint/2010/main" val="1445467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#2</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8" name="TextBox 7"/>
          <p:cNvSpPr txBox="1"/>
          <p:nvPr/>
        </p:nvSpPr>
        <p:spPr>
          <a:xfrm>
            <a:off x="0" y="3313355"/>
            <a:ext cx="12192000" cy="1569660"/>
          </a:xfrm>
          <a:prstGeom prst="rect">
            <a:avLst/>
          </a:prstGeom>
          <a:noFill/>
        </p:spPr>
        <p:txBody>
          <a:bodyPr wrap="square" rtlCol="0">
            <a:spAutoFit/>
          </a:bodyPr>
          <a:lstStyle/>
          <a:p>
            <a:pPr algn="ctr"/>
            <a:r>
              <a:rPr lang="en-US" sz="4800" dirty="0" smtClean="0">
                <a:solidFill>
                  <a:schemeClr val="bg1"/>
                </a:solidFill>
              </a:rPr>
              <a:t>Statistics isn’t a substitute for</a:t>
            </a:r>
          </a:p>
          <a:p>
            <a:pPr algn="ctr"/>
            <a:r>
              <a:rPr lang="en-US" sz="4800" dirty="0" smtClean="0">
                <a:solidFill>
                  <a:schemeClr val="bg1"/>
                </a:solidFill>
              </a:rPr>
              <a:t>thinking about your data</a:t>
            </a:r>
          </a:p>
        </p:txBody>
      </p:sp>
    </p:spTree>
    <p:extLst>
      <p:ext uri="{BB962C8B-B14F-4D97-AF65-F5344CB8AC3E}">
        <p14:creationId xmlns:p14="http://schemas.microsoft.com/office/powerpoint/2010/main" val="13185925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Today</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3" name="TextBox 2"/>
          <p:cNvSpPr txBox="1"/>
          <p:nvPr/>
        </p:nvSpPr>
        <p:spPr>
          <a:xfrm>
            <a:off x="413002" y="2794946"/>
            <a:ext cx="11473141" cy="2123658"/>
          </a:xfrm>
          <a:prstGeom prst="rect">
            <a:avLst/>
          </a:prstGeom>
          <a:noFill/>
        </p:spPr>
        <p:txBody>
          <a:bodyPr wrap="none" rtlCol="0">
            <a:spAutoFit/>
          </a:bodyPr>
          <a:lstStyle/>
          <a:p>
            <a:pPr marL="285750" indent="-285750">
              <a:buFont typeface="Arial" charset="0"/>
              <a:buChar char="•"/>
            </a:pPr>
            <a:r>
              <a:rPr lang="en-US" sz="4400" dirty="0" smtClean="0"/>
              <a:t>Introduction to probability</a:t>
            </a:r>
          </a:p>
          <a:p>
            <a:pPr marL="285750" indent="-285750">
              <a:buFont typeface="Arial" charset="0"/>
              <a:buChar char="•"/>
            </a:pPr>
            <a:r>
              <a:rPr lang="en-US" sz="4400" dirty="0" smtClean="0"/>
              <a:t>Probability distributions</a:t>
            </a:r>
          </a:p>
          <a:p>
            <a:pPr marL="285750" indent="-285750">
              <a:buFont typeface="Arial" charset="0"/>
              <a:buChar char="•"/>
            </a:pPr>
            <a:r>
              <a:rPr lang="en-US" sz="4400" dirty="0" smtClean="0"/>
              <a:t>The binomial, uniform, and normal distributions</a:t>
            </a:r>
            <a:endParaRPr lang="en-US" sz="4400" dirty="0"/>
          </a:p>
        </p:txBody>
      </p:sp>
    </p:spTree>
    <p:extLst>
      <p:ext uri="{BB962C8B-B14F-4D97-AF65-F5344CB8AC3E}">
        <p14:creationId xmlns:p14="http://schemas.microsoft.com/office/powerpoint/2010/main" val="1639305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6833"/>
          <a:stretch/>
        </p:blipFill>
        <p:spPr>
          <a:xfrm>
            <a:off x="0" y="194310"/>
            <a:ext cx="12192000" cy="6389370"/>
          </a:xfrm>
          <a:prstGeom prst="rect">
            <a:avLst/>
          </a:prstGeom>
        </p:spPr>
      </p:pic>
      <p:sp>
        <p:nvSpPr>
          <p:cNvPr id="4" name="Rectangle 3"/>
          <p:cNvSpPr/>
          <p:nvPr/>
        </p:nvSpPr>
        <p:spPr>
          <a:xfrm>
            <a:off x="0" y="0"/>
            <a:ext cx="12192000" cy="131323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1836" y="44530"/>
            <a:ext cx="12203836" cy="12687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smtClean="0">
                <a:solidFill>
                  <a:schemeClr val="bg1"/>
                </a:solidFill>
                <a:latin typeface="Calibri" charset="0"/>
                <a:ea typeface="Calibri" charset="0"/>
                <a:cs typeface="Calibri" charset="0"/>
              </a:rPr>
              <a:t>SOEE1475 </a:t>
            </a:r>
            <a:r>
              <a:rPr lang="en-US" sz="3600" dirty="0" smtClean="0">
                <a:solidFill>
                  <a:schemeClr val="bg1"/>
                </a:solidFill>
                <a:latin typeface="Calibri" charset="0"/>
                <a:ea typeface="Calibri" charset="0"/>
                <a:cs typeface="Calibri" charset="0"/>
              </a:rPr>
              <a:t>Statistics and Data Analysis</a:t>
            </a:r>
          </a:p>
          <a:p>
            <a:r>
              <a:rPr lang="en-US" sz="3600" dirty="0" smtClean="0">
                <a:solidFill>
                  <a:schemeClr val="bg1"/>
                </a:solidFill>
                <a:latin typeface="Calibri" charset="0"/>
                <a:ea typeface="Calibri" charset="0"/>
                <a:cs typeface="Calibri" charset="0"/>
              </a:rPr>
              <a:t>Lecture 1: Probability</a:t>
            </a:r>
            <a:endParaRPr lang="en-US" sz="3600" dirty="0">
              <a:solidFill>
                <a:schemeClr val="bg1"/>
              </a:solidFill>
              <a:latin typeface="Calibri" charset="0"/>
              <a:ea typeface="Calibri" charset="0"/>
              <a:cs typeface="Calibri" charset="0"/>
            </a:endParaRPr>
          </a:p>
        </p:txBody>
      </p:sp>
      <p:sp>
        <p:nvSpPr>
          <p:cNvPr id="6" name="Rectangle 5"/>
          <p:cNvSpPr/>
          <p:nvPr/>
        </p:nvSpPr>
        <p:spPr>
          <a:xfrm>
            <a:off x="0" y="6093370"/>
            <a:ext cx="12192000" cy="764630"/>
          </a:xfrm>
          <a:prstGeom prst="rect">
            <a:avLst/>
          </a:prstGeom>
          <a:solidFill>
            <a:srgbClr val="C15900"/>
          </a:solidFill>
          <a:ln>
            <a:noFill/>
          </a:ln>
          <a:effectLst>
            <a:outerShdw blurRad="50800" dist="762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6167139"/>
            <a:ext cx="12192000" cy="646331"/>
          </a:xfrm>
          <a:prstGeom prst="rect">
            <a:avLst/>
          </a:prstGeom>
        </p:spPr>
        <p:txBody>
          <a:bodyPr wrap="square">
            <a:spAutoFit/>
          </a:bodyPr>
          <a:lstStyle/>
          <a:p>
            <a:pPr algn="ctr"/>
            <a:r>
              <a:rPr lang="en-US" sz="3600" smtClean="0">
                <a:solidFill>
                  <a:schemeClr val="bg1"/>
                </a:solidFill>
                <a:latin typeface="Calibri" charset="0"/>
                <a:ea typeface="Calibri" charset="0"/>
                <a:cs typeface="Calibri" charset="0"/>
              </a:rPr>
              <a:t>Graeme T. </a:t>
            </a:r>
            <a:r>
              <a:rPr lang="en-US" sz="3600" dirty="0" smtClean="0">
                <a:solidFill>
                  <a:schemeClr val="bg1"/>
                </a:solidFill>
                <a:latin typeface="Calibri" charset="0"/>
                <a:ea typeface="Calibri" charset="0"/>
                <a:cs typeface="Calibri" charset="0"/>
              </a:rPr>
              <a:t>Lloyd</a:t>
            </a:r>
          </a:p>
        </p:txBody>
      </p:sp>
    </p:spTree>
    <p:extLst>
      <p:ext uri="{BB962C8B-B14F-4D97-AF65-F5344CB8AC3E}">
        <p14:creationId xmlns:p14="http://schemas.microsoft.com/office/powerpoint/2010/main" val="2104252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nomenclature</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678000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nomenclature</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63" name="Group 62"/>
          <p:cNvGrpSpPr/>
          <p:nvPr/>
        </p:nvGrpSpPr>
        <p:grpSpPr>
          <a:xfrm>
            <a:off x="2045251" y="1551005"/>
            <a:ext cx="2878999" cy="5110223"/>
            <a:chOff x="1838777" y="1551005"/>
            <a:chExt cx="2878999" cy="5110223"/>
          </a:xfrm>
        </p:grpSpPr>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777" y="1551005"/>
              <a:ext cx="2878999" cy="5110223"/>
            </a:xfrm>
            <a:prstGeom prst="rect">
              <a:avLst/>
            </a:prstGeom>
          </p:spPr>
        </p:pic>
        <p:sp>
          <p:nvSpPr>
            <p:cNvPr id="61" name="Frame 60"/>
            <p:cNvSpPr/>
            <p:nvPr/>
          </p:nvSpPr>
          <p:spPr>
            <a:xfrm>
              <a:off x="1838777" y="3472405"/>
              <a:ext cx="1413709" cy="584775"/>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349933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nomenclature</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0" name="TextBox 59"/>
          <p:cNvSpPr txBox="1"/>
          <p:nvPr/>
        </p:nvSpPr>
        <p:spPr>
          <a:xfrm>
            <a:off x="7857340" y="3813729"/>
            <a:ext cx="2289409" cy="584775"/>
          </a:xfrm>
          <a:prstGeom prst="rect">
            <a:avLst/>
          </a:prstGeom>
          <a:noFill/>
        </p:spPr>
        <p:txBody>
          <a:bodyPr wrap="none" rtlCol="0">
            <a:spAutoFit/>
          </a:bodyPr>
          <a:lstStyle/>
          <a:p>
            <a:pPr algn="ctr"/>
            <a:r>
              <a:rPr lang="en-US" sz="3200" i="1" dirty="0" smtClean="0"/>
              <a:t>p</a:t>
            </a:r>
            <a:r>
              <a:rPr lang="en-US" sz="3200" dirty="0" smtClean="0"/>
              <a:t>(Rain) = 0.2</a:t>
            </a:r>
            <a:endParaRPr lang="en-US" sz="3200" dirty="0"/>
          </a:p>
        </p:txBody>
      </p:sp>
      <p:grpSp>
        <p:nvGrpSpPr>
          <p:cNvPr id="63" name="Group 62"/>
          <p:cNvGrpSpPr/>
          <p:nvPr/>
        </p:nvGrpSpPr>
        <p:grpSpPr>
          <a:xfrm>
            <a:off x="2045251" y="1551005"/>
            <a:ext cx="2878999" cy="5110223"/>
            <a:chOff x="1838777" y="1551005"/>
            <a:chExt cx="2878999" cy="5110223"/>
          </a:xfrm>
        </p:grpSpPr>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777" y="1551005"/>
              <a:ext cx="2878999" cy="5110223"/>
            </a:xfrm>
            <a:prstGeom prst="rect">
              <a:avLst/>
            </a:prstGeom>
          </p:spPr>
        </p:pic>
        <p:sp>
          <p:nvSpPr>
            <p:cNvPr id="61" name="Frame 60"/>
            <p:cNvSpPr/>
            <p:nvPr/>
          </p:nvSpPr>
          <p:spPr>
            <a:xfrm>
              <a:off x="1838777" y="3472405"/>
              <a:ext cx="1413709" cy="584775"/>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Right Arrow 61"/>
          <p:cNvSpPr/>
          <p:nvPr/>
        </p:nvSpPr>
        <p:spPr>
          <a:xfrm>
            <a:off x="5765762" y="3834111"/>
            <a:ext cx="1250066" cy="54401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6159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rules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4201540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rules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1" name="TextBox 10"/>
          <p:cNvSpPr txBox="1"/>
          <p:nvPr/>
        </p:nvSpPr>
        <p:spPr>
          <a:xfrm>
            <a:off x="4237190" y="2054385"/>
            <a:ext cx="3717621" cy="646331"/>
          </a:xfrm>
          <a:prstGeom prst="rect">
            <a:avLst/>
          </a:prstGeom>
          <a:noFill/>
        </p:spPr>
        <p:txBody>
          <a:bodyPr wrap="none" rtlCol="0">
            <a:spAutoFit/>
          </a:bodyPr>
          <a:lstStyle/>
          <a:p>
            <a:pPr algn="ctr"/>
            <a:r>
              <a:rPr lang="en-US" sz="3600" dirty="0" smtClean="0"/>
              <a:t>0 </a:t>
            </a:r>
            <a:r>
              <a:rPr lang="en-US" sz="3600"/>
              <a:t>≤ </a:t>
            </a:r>
            <a:r>
              <a:rPr lang="en-US" sz="3600" i="1" smtClean="0"/>
              <a:t>p</a:t>
            </a:r>
            <a:r>
              <a:rPr lang="en-US" sz="3600" smtClean="0"/>
              <a:t>(Anything</a:t>
            </a:r>
            <a:r>
              <a:rPr lang="en-US" sz="3600" dirty="0" smtClean="0"/>
              <a:t>) ≤ 1</a:t>
            </a:r>
            <a:endParaRPr lang="en-US" sz="3600" dirty="0"/>
          </a:p>
        </p:txBody>
      </p:sp>
    </p:spTree>
    <p:extLst>
      <p:ext uri="{BB962C8B-B14F-4D97-AF65-F5344CB8AC3E}">
        <p14:creationId xmlns:p14="http://schemas.microsoft.com/office/powerpoint/2010/main" val="251444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rules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1" name="TextBox 10"/>
          <p:cNvSpPr txBox="1"/>
          <p:nvPr/>
        </p:nvSpPr>
        <p:spPr>
          <a:xfrm>
            <a:off x="4237190" y="2054385"/>
            <a:ext cx="3717621" cy="646331"/>
          </a:xfrm>
          <a:prstGeom prst="rect">
            <a:avLst/>
          </a:prstGeom>
          <a:noFill/>
        </p:spPr>
        <p:txBody>
          <a:bodyPr wrap="none" rtlCol="0">
            <a:spAutoFit/>
          </a:bodyPr>
          <a:lstStyle/>
          <a:p>
            <a:pPr algn="ctr"/>
            <a:r>
              <a:rPr lang="en-US" sz="3600" dirty="0" smtClean="0"/>
              <a:t>0 </a:t>
            </a:r>
            <a:r>
              <a:rPr lang="en-US" sz="3600"/>
              <a:t>≤ </a:t>
            </a:r>
            <a:r>
              <a:rPr lang="en-US" sz="3600" i="1" smtClean="0"/>
              <a:t>p</a:t>
            </a:r>
            <a:r>
              <a:rPr lang="en-US" sz="3600" smtClean="0"/>
              <a:t>(Anything</a:t>
            </a:r>
            <a:r>
              <a:rPr lang="en-US" sz="3600" dirty="0" smtClean="0"/>
              <a:t>) ≤ 1</a:t>
            </a:r>
            <a:endParaRPr lang="en-US" sz="3600" dirty="0"/>
          </a:p>
        </p:txBody>
      </p:sp>
      <p:sp>
        <p:nvSpPr>
          <p:cNvPr id="12" name="TextBox 11"/>
          <p:cNvSpPr txBox="1"/>
          <p:nvPr/>
        </p:nvSpPr>
        <p:spPr>
          <a:xfrm>
            <a:off x="2444616" y="3724059"/>
            <a:ext cx="7302768" cy="646331"/>
          </a:xfrm>
          <a:prstGeom prst="rect">
            <a:avLst/>
          </a:prstGeom>
          <a:noFill/>
        </p:spPr>
        <p:txBody>
          <a:bodyPr wrap="none" rtlCol="0">
            <a:spAutoFit/>
          </a:bodyPr>
          <a:lstStyle/>
          <a:p>
            <a:pPr algn="ctr"/>
            <a:r>
              <a:rPr lang="en-US" sz="3600" i="1" dirty="0" smtClean="0"/>
              <a:t>p</a:t>
            </a:r>
            <a:r>
              <a:rPr lang="en-US" sz="3600" dirty="0" smtClean="0"/>
              <a:t>(Outcome A) + </a:t>
            </a:r>
            <a:r>
              <a:rPr lang="en-US" sz="3600" i="1" dirty="0"/>
              <a:t>p</a:t>
            </a:r>
            <a:r>
              <a:rPr lang="en-US" sz="3600" dirty="0"/>
              <a:t>(Outcome </a:t>
            </a:r>
            <a:r>
              <a:rPr lang="en-US" sz="3600" dirty="0" smtClean="0"/>
              <a:t>B) + </a:t>
            </a:r>
            <a:r>
              <a:rPr lang="is-IS" sz="3600" dirty="0" smtClean="0"/>
              <a:t>…</a:t>
            </a:r>
            <a:r>
              <a:rPr lang="en-US" sz="3600" dirty="0" smtClean="0"/>
              <a:t> = 1</a:t>
            </a:r>
            <a:endParaRPr lang="en-US" sz="3600" dirty="0"/>
          </a:p>
        </p:txBody>
      </p:sp>
    </p:spTree>
    <p:extLst>
      <p:ext uri="{BB962C8B-B14F-4D97-AF65-F5344CB8AC3E}">
        <p14:creationId xmlns:p14="http://schemas.microsoft.com/office/powerpoint/2010/main" val="1943644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rules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1" name="TextBox 10"/>
          <p:cNvSpPr txBox="1"/>
          <p:nvPr/>
        </p:nvSpPr>
        <p:spPr>
          <a:xfrm>
            <a:off x="4237190" y="2054385"/>
            <a:ext cx="3717621" cy="646331"/>
          </a:xfrm>
          <a:prstGeom prst="rect">
            <a:avLst/>
          </a:prstGeom>
          <a:noFill/>
        </p:spPr>
        <p:txBody>
          <a:bodyPr wrap="none" rtlCol="0">
            <a:spAutoFit/>
          </a:bodyPr>
          <a:lstStyle/>
          <a:p>
            <a:pPr algn="ctr"/>
            <a:r>
              <a:rPr lang="en-US" sz="3600" dirty="0" smtClean="0"/>
              <a:t>0 </a:t>
            </a:r>
            <a:r>
              <a:rPr lang="en-US" sz="3600"/>
              <a:t>≤ </a:t>
            </a:r>
            <a:r>
              <a:rPr lang="en-US" sz="3600" i="1" smtClean="0"/>
              <a:t>p</a:t>
            </a:r>
            <a:r>
              <a:rPr lang="en-US" sz="3600" smtClean="0"/>
              <a:t>(Anything</a:t>
            </a:r>
            <a:r>
              <a:rPr lang="en-US" sz="3600" dirty="0" smtClean="0"/>
              <a:t>) ≤ 1</a:t>
            </a:r>
            <a:endParaRPr lang="en-US" sz="3600" dirty="0"/>
          </a:p>
        </p:txBody>
      </p:sp>
      <p:sp>
        <p:nvSpPr>
          <p:cNvPr id="12" name="TextBox 11"/>
          <p:cNvSpPr txBox="1"/>
          <p:nvPr/>
        </p:nvSpPr>
        <p:spPr>
          <a:xfrm>
            <a:off x="2444616" y="3724059"/>
            <a:ext cx="7302768" cy="646331"/>
          </a:xfrm>
          <a:prstGeom prst="rect">
            <a:avLst/>
          </a:prstGeom>
          <a:noFill/>
        </p:spPr>
        <p:txBody>
          <a:bodyPr wrap="none" rtlCol="0">
            <a:spAutoFit/>
          </a:bodyPr>
          <a:lstStyle/>
          <a:p>
            <a:pPr algn="ctr"/>
            <a:r>
              <a:rPr lang="en-US" sz="3600" i="1" dirty="0" smtClean="0"/>
              <a:t>p</a:t>
            </a:r>
            <a:r>
              <a:rPr lang="en-US" sz="3600" dirty="0" smtClean="0"/>
              <a:t>(Outcome A) + </a:t>
            </a:r>
            <a:r>
              <a:rPr lang="en-US" sz="3600" i="1" dirty="0"/>
              <a:t>p</a:t>
            </a:r>
            <a:r>
              <a:rPr lang="en-US" sz="3600" dirty="0"/>
              <a:t>(Outcome </a:t>
            </a:r>
            <a:r>
              <a:rPr lang="en-US" sz="3600" dirty="0" smtClean="0"/>
              <a:t>B) + </a:t>
            </a:r>
            <a:r>
              <a:rPr lang="is-IS" sz="3600" dirty="0" smtClean="0"/>
              <a:t>…</a:t>
            </a:r>
            <a:r>
              <a:rPr lang="en-US" sz="3600" dirty="0" smtClean="0"/>
              <a:t> = 1</a:t>
            </a:r>
            <a:endParaRPr lang="en-US" sz="3600" dirty="0"/>
          </a:p>
        </p:txBody>
      </p:sp>
      <p:sp>
        <p:nvSpPr>
          <p:cNvPr id="13" name="TextBox 12"/>
          <p:cNvSpPr txBox="1"/>
          <p:nvPr/>
        </p:nvSpPr>
        <p:spPr>
          <a:xfrm>
            <a:off x="3788125" y="5393732"/>
            <a:ext cx="4615751" cy="646331"/>
          </a:xfrm>
          <a:prstGeom prst="rect">
            <a:avLst/>
          </a:prstGeom>
          <a:noFill/>
        </p:spPr>
        <p:txBody>
          <a:bodyPr wrap="none" rtlCol="0">
            <a:spAutoFit/>
          </a:bodyPr>
          <a:lstStyle/>
          <a:p>
            <a:pPr algn="ctr"/>
            <a:r>
              <a:rPr lang="en-US" sz="3600" i="1" smtClean="0"/>
              <a:t>p</a:t>
            </a:r>
            <a:r>
              <a:rPr lang="en-US" sz="3600" smtClean="0"/>
              <a:t>(Rain) + </a:t>
            </a:r>
            <a:r>
              <a:rPr lang="en-US" sz="3600" i="1" smtClean="0"/>
              <a:t>p</a:t>
            </a:r>
            <a:r>
              <a:rPr lang="en-US" sz="3600" smtClean="0"/>
              <a:t>(No rain) = </a:t>
            </a:r>
            <a:r>
              <a:rPr lang="en-US" sz="3600" dirty="0" smtClean="0"/>
              <a:t>1</a:t>
            </a:r>
            <a:endParaRPr lang="en-US" sz="3600" dirty="0"/>
          </a:p>
        </p:txBody>
      </p:sp>
    </p:spTree>
    <p:extLst>
      <p:ext uri="{BB962C8B-B14F-4D97-AF65-F5344CB8AC3E}">
        <p14:creationId xmlns:p14="http://schemas.microsoft.com/office/powerpoint/2010/main" val="420336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4011819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TextBox 1"/>
          <p:cNvSpPr txBox="1"/>
          <p:nvPr/>
        </p:nvSpPr>
        <p:spPr>
          <a:xfrm>
            <a:off x="183059" y="1592949"/>
            <a:ext cx="3952621" cy="584775"/>
          </a:xfrm>
          <a:prstGeom prst="rect">
            <a:avLst/>
          </a:prstGeom>
          <a:noFill/>
        </p:spPr>
        <p:txBody>
          <a:bodyPr wrap="none" rtlCol="0">
            <a:spAutoFit/>
          </a:bodyPr>
          <a:lstStyle/>
          <a:p>
            <a:pPr marL="285750" indent="-285750">
              <a:buFont typeface="Arial" charset="0"/>
              <a:buChar char="•"/>
            </a:pPr>
            <a:r>
              <a:rPr lang="en-US" sz="3200" dirty="0" smtClean="0"/>
              <a:t>Informed by </a:t>
            </a:r>
            <a:r>
              <a:rPr lang="en-US" sz="3200" smtClean="0"/>
              <a:t>a </a:t>
            </a:r>
            <a:r>
              <a:rPr lang="en-US" sz="3200" smtClean="0">
                <a:solidFill>
                  <a:srgbClr val="C00000"/>
                </a:solidFill>
              </a:rPr>
              <a:t>model</a:t>
            </a:r>
            <a:endParaRPr lang="en-US" sz="3200" dirty="0"/>
          </a:p>
        </p:txBody>
      </p:sp>
    </p:spTree>
    <p:extLst>
      <p:ext uri="{BB962C8B-B14F-4D97-AF65-F5344CB8AC3E}">
        <p14:creationId xmlns:p14="http://schemas.microsoft.com/office/powerpoint/2010/main" val="1992988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TextBox 1"/>
          <p:cNvSpPr txBox="1"/>
          <p:nvPr/>
        </p:nvSpPr>
        <p:spPr>
          <a:xfrm>
            <a:off x="183059" y="1592949"/>
            <a:ext cx="3952621" cy="584775"/>
          </a:xfrm>
          <a:prstGeom prst="rect">
            <a:avLst/>
          </a:prstGeom>
          <a:noFill/>
        </p:spPr>
        <p:txBody>
          <a:bodyPr wrap="none" rtlCol="0">
            <a:spAutoFit/>
          </a:bodyPr>
          <a:lstStyle/>
          <a:p>
            <a:pPr marL="285750" indent="-285750">
              <a:buFont typeface="Arial" charset="0"/>
              <a:buChar char="•"/>
            </a:pPr>
            <a:r>
              <a:rPr lang="en-US" sz="3200" dirty="0" smtClean="0"/>
              <a:t>Informed by </a:t>
            </a:r>
            <a:r>
              <a:rPr lang="en-US" sz="3200" smtClean="0"/>
              <a:t>a </a:t>
            </a:r>
            <a:r>
              <a:rPr lang="en-US" sz="3200" smtClean="0">
                <a:solidFill>
                  <a:srgbClr val="C00000"/>
                </a:solidFill>
              </a:rPr>
              <a:t>model</a:t>
            </a:r>
            <a:endParaRPr lang="en-US" sz="3200" dirty="0"/>
          </a:p>
        </p:txBody>
      </p:sp>
      <p:grpSp>
        <p:nvGrpSpPr>
          <p:cNvPr id="14" name="Group 13"/>
          <p:cNvGrpSpPr/>
          <p:nvPr/>
        </p:nvGrpSpPr>
        <p:grpSpPr>
          <a:xfrm>
            <a:off x="1452282" y="2779387"/>
            <a:ext cx="8441190" cy="1244740"/>
            <a:chOff x="1452282" y="2602350"/>
            <a:chExt cx="8441190" cy="1244740"/>
          </a:xfrm>
        </p:grpSpPr>
        <p:sp>
          <p:nvSpPr>
            <p:cNvPr id="3" name="TextBox 2"/>
            <p:cNvSpPr txBox="1"/>
            <p:nvPr/>
          </p:nvSpPr>
          <p:spPr>
            <a:xfrm>
              <a:off x="1452282" y="2932333"/>
              <a:ext cx="2592376" cy="584775"/>
            </a:xfrm>
            <a:prstGeom prst="rect">
              <a:avLst/>
            </a:prstGeom>
            <a:noFill/>
          </p:spPr>
          <p:txBody>
            <a:bodyPr wrap="none" rtlCol="0">
              <a:spAutoFit/>
            </a:bodyPr>
            <a:lstStyle/>
            <a:p>
              <a:r>
                <a:rPr lang="en-US" sz="3200" i="1" dirty="0"/>
                <a:t>p</a:t>
              </a:r>
              <a:r>
                <a:rPr lang="en-US" sz="3200" dirty="0" smtClean="0"/>
                <a:t>(Heads) = 0.5</a:t>
              </a:r>
              <a:endParaRPr lang="en-US" sz="32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32" y="2602350"/>
              <a:ext cx="1244740" cy="1244740"/>
            </a:xfrm>
            <a:prstGeom prst="rect">
              <a:avLst/>
            </a:prstGeom>
          </p:spPr>
        </p:pic>
        <p:sp>
          <p:nvSpPr>
            <p:cNvPr id="12" name="Right Arrow 11"/>
            <p:cNvSpPr/>
            <p:nvPr/>
          </p:nvSpPr>
          <p:spPr>
            <a:xfrm>
              <a:off x="5363916" y="3009889"/>
              <a:ext cx="1775012" cy="42966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3584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3634898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TextBox 1"/>
          <p:cNvSpPr txBox="1"/>
          <p:nvPr/>
        </p:nvSpPr>
        <p:spPr>
          <a:xfrm>
            <a:off x="183059" y="1592949"/>
            <a:ext cx="3952621" cy="584775"/>
          </a:xfrm>
          <a:prstGeom prst="rect">
            <a:avLst/>
          </a:prstGeom>
          <a:noFill/>
        </p:spPr>
        <p:txBody>
          <a:bodyPr wrap="none" rtlCol="0">
            <a:spAutoFit/>
          </a:bodyPr>
          <a:lstStyle/>
          <a:p>
            <a:pPr marL="285750" indent="-285750">
              <a:buFont typeface="Arial" charset="0"/>
              <a:buChar char="•"/>
            </a:pPr>
            <a:r>
              <a:rPr lang="en-US" sz="3200" dirty="0" smtClean="0"/>
              <a:t>Informed by </a:t>
            </a:r>
            <a:r>
              <a:rPr lang="en-US" sz="3200" smtClean="0"/>
              <a:t>a </a:t>
            </a:r>
            <a:r>
              <a:rPr lang="en-US" sz="3200" smtClean="0">
                <a:solidFill>
                  <a:srgbClr val="C00000"/>
                </a:solidFill>
              </a:rPr>
              <a:t>model</a:t>
            </a:r>
            <a:endParaRPr lang="en-US" sz="3200" dirty="0"/>
          </a:p>
        </p:txBody>
      </p:sp>
      <p:grpSp>
        <p:nvGrpSpPr>
          <p:cNvPr id="14" name="Group 13"/>
          <p:cNvGrpSpPr/>
          <p:nvPr/>
        </p:nvGrpSpPr>
        <p:grpSpPr>
          <a:xfrm>
            <a:off x="1452282" y="2779387"/>
            <a:ext cx="8441190" cy="1244740"/>
            <a:chOff x="1452282" y="2602350"/>
            <a:chExt cx="8441190" cy="1244740"/>
          </a:xfrm>
        </p:grpSpPr>
        <p:sp>
          <p:nvSpPr>
            <p:cNvPr id="3" name="TextBox 2"/>
            <p:cNvSpPr txBox="1"/>
            <p:nvPr/>
          </p:nvSpPr>
          <p:spPr>
            <a:xfrm>
              <a:off x="1452282" y="2932333"/>
              <a:ext cx="2592376" cy="584775"/>
            </a:xfrm>
            <a:prstGeom prst="rect">
              <a:avLst/>
            </a:prstGeom>
            <a:noFill/>
          </p:spPr>
          <p:txBody>
            <a:bodyPr wrap="none" rtlCol="0">
              <a:spAutoFit/>
            </a:bodyPr>
            <a:lstStyle/>
            <a:p>
              <a:r>
                <a:rPr lang="en-US" sz="3200" i="1" dirty="0"/>
                <a:t>p</a:t>
              </a:r>
              <a:r>
                <a:rPr lang="en-US" sz="3200" dirty="0" smtClean="0"/>
                <a:t>(Heads) = 0.5</a:t>
              </a:r>
              <a:endParaRPr lang="en-US" sz="32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32" y="2602350"/>
              <a:ext cx="1244740" cy="1244740"/>
            </a:xfrm>
            <a:prstGeom prst="rect">
              <a:avLst/>
            </a:prstGeom>
          </p:spPr>
        </p:pic>
        <p:sp>
          <p:nvSpPr>
            <p:cNvPr id="12" name="Right Arrow 11"/>
            <p:cNvSpPr/>
            <p:nvPr/>
          </p:nvSpPr>
          <p:spPr>
            <a:xfrm>
              <a:off x="5363916" y="3009889"/>
              <a:ext cx="1775012" cy="42966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1452282" y="4625790"/>
            <a:ext cx="8525655" cy="1506067"/>
            <a:chOff x="1452282" y="4335332"/>
            <a:chExt cx="8525655" cy="1506067"/>
          </a:xfrm>
        </p:grpSpPr>
        <p:sp>
          <p:nvSpPr>
            <p:cNvPr id="6" name="TextBox 5"/>
            <p:cNvSpPr txBox="1"/>
            <p:nvPr/>
          </p:nvSpPr>
          <p:spPr>
            <a:xfrm>
              <a:off x="1452282" y="4795978"/>
              <a:ext cx="1821332" cy="584775"/>
            </a:xfrm>
            <a:prstGeom prst="rect">
              <a:avLst/>
            </a:prstGeom>
            <a:noFill/>
          </p:spPr>
          <p:txBody>
            <a:bodyPr wrap="none" rtlCol="0">
              <a:spAutoFit/>
            </a:bodyPr>
            <a:lstStyle/>
            <a:p>
              <a:r>
                <a:rPr lang="en-US" sz="3200" i="1" dirty="0" smtClean="0"/>
                <a:t>p</a:t>
              </a:r>
              <a:r>
                <a:rPr lang="en-US" sz="3200" dirty="0" smtClean="0"/>
                <a:t>(6) = 1/6</a:t>
              </a:r>
              <a:endParaRPr lang="en-US" sz="3200" dirty="0"/>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3778" t="12392" r="48222" b="36471"/>
            <a:stretch/>
          </p:blipFill>
          <p:spPr>
            <a:xfrm>
              <a:off x="8564267" y="4335332"/>
              <a:ext cx="1413670" cy="1506067"/>
            </a:xfrm>
            <a:prstGeom prst="rect">
              <a:avLst/>
            </a:prstGeom>
          </p:spPr>
        </p:pic>
        <p:sp>
          <p:nvSpPr>
            <p:cNvPr id="13" name="Right Arrow 12"/>
            <p:cNvSpPr/>
            <p:nvPr/>
          </p:nvSpPr>
          <p:spPr>
            <a:xfrm>
              <a:off x="5363916" y="4873534"/>
              <a:ext cx="1775012" cy="42966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402911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9" name="TextBox 8"/>
          <p:cNvSpPr txBox="1"/>
          <p:nvPr/>
        </p:nvSpPr>
        <p:spPr>
          <a:xfrm>
            <a:off x="1460339" y="2211097"/>
            <a:ext cx="3294492" cy="584775"/>
          </a:xfrm>
          <a:prstGeom prst="rect">
            <a:avLst/>
          </a:prstGeom>
          <a:noFill/>
        </p:spPr>
        <p:txBody>
          <a:bodyPr wrap="none" rtlCol="0">
            <a:spAutoFit/>
          </a:bodyPr>
          <a:lstStyle/>
          <a:p>
            <a:r>
              <a:rPr lang="en-US" sz="3200" b="1" dirty="0" smtClean="0">
                <a:solidFill>
                  <a:srgbClr val="0432FF"/>
                </a:solidFill>
              </a:rPr>
              <a:t>OR / Addition rule</a:t>
            </a:r>
            <a:endParaRPr lang="en-US" sz="3200" b="1" dirty="0">
              <a:solidFill>
                <a:srgbClr val="0432FF"/>
              </a:solidFill>
            </a:endParaRPr>
          </a:p>
        </p:txBody>
      </p:sp>
      <p:sp>
        <p:nvSpPr>
          <p:cNvPr id="2" name="TextBox 1"/>
          <p:cNvSpPr txBox="1"/>
          <p:nvPr/>
        </p:nvSpPr>
        <p:spPr>
          <a:xfrm>
            <a:off x="2340014" y="2975027"/>
            <a:ext cx="8475462" cy="523220"/>
          </a:xfrm>
          <a:prstGeom prst="rect">
            <a:avLst/>
          </a:prstGeom>
          <a:noFill/>
        </p:spPr>
        <p:txBody>
          <a:bodyPr wrap="none" rtlCol="0">
            <a:spAutoFit/>
          </a:bodyPr>
          <a:lstStyle/>
          <a:p>
            <a:r>
              <a:rPr lang="en-US" sz="2800" i="1" dirty="0" smtClean="0"/>
              <a:t>p</a:t>
            </a:r>
            <a:r>
              <a:rPr lang="en-US" sz="2800" dirty="0" smtClean="0"/>
              <a:t>(Rolling 5) OR </a:t>
            </a:r>
            <a:r>
              <a:rPr lang="en-US" sz="2800" i="1" dirty="0" smtClean="0"/>
              <a:t>p</a:t>
            </a:r>
            <a:r>
              <a:rPr lang="en-US" sz="2800" dirty="0" smtClean="0"/>
              <a:t>(Rolling 6) = </a:t>
            </a:r>
            <a:r>
              <a:rPr lang="en-US" sz="2800" i="1" dirty="0" smtClean="0"/>
              <a:t>p</a:t>
            </a:r>
            <a:r>
              <a:rPr lang="en-US" sz="2800" dirty="0" smtClean="0"/>
              <a:t>(5) + </a:t>
            </a:r>
            <a:r>
              <a:rPr lang="en-US" sz="2800" i="1" dirty="0" smtClean="0"/>
              <a:t>p</a:t>
            </a:r>
            <a:r>
              <a:rPr lang="en-US" sz="2800" dirty="0" smtClean="0"/>
              <a:t>(6) = 1/6 + 1/6 = 1/3</a:t>
            </a:r>
            <a:endParaRPr lang="en-US" sz="2800" dirty="0"/>
          </a:p>
        </p:txBody>
      </p:sp>
    </p:spTree>
    <p:extLst>
      <p:ext uri="{BB962C8B-B14F-4D97-AF65-F5344CB8AC3E}">
        <p14:creationId xmlns:p14="http://schemas.microsoft.com/office/powerpoint/2010/main" val="9751769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a:t>
            </a:r>
            <a:r>
              <a:rPr lang="en-US" dirty="0">
                <a:solidFill>
                  <a:schemeClr val="bg1"/>
                </a:solidFill>
                <a:latin typeface="Calibri" charset="0"/>
                <a:ea typeface="Calibri" charset="0"/>
                <a:cs typeface="Calibri" charset="0"/>
              </a:rPr>
              <a:t>expectation</a:t>
            </a: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9" name="TextBox 8"/>
          <p:cNvSpPr txBox="1"/>
          <p:nvPr/>
        </p:nvSpPr>
        <p:spPr>
          <a:xfrm>
            <a:off x="1460339" y="2211097"/>
            <a:ext cx="3294492" cy="584775"/>
          </a:xfrm>
          <a:prstGeom prst="rect">
            <a:avLst/>
          </a:prstGeom>
          <a:noFill/>
        </p:spPr>
        <p:txBody>
          <a:bodyPr wrap="none" rtlCol="0">
            <a:spAutoFit/>
          </a:bodyPr>
          <a:lstStyle/>
          <a:p>
            <a:r>
              <a:rPr lang="en-US" sz="3200" b="1" dirty="0" smtClean="0">
                <a:solidFill>
                  <a:srgbClr val="0432FF"/>
                </a:solidFill>
              </a:rPr>
              <a:t>OR / Addition rule</a:t>
            </a:r>
            <a:endParaRPr lang="en-US" sz="3200" b="1" dirty="0">
              <a:solidFill>
                <a:srgbClr val="0432FF"/>
              </a:solidFill>
            </a:endParaRPr>
          </a:p>
        </p:txBody>
      </p:sp>
      <p:sp>
        <p:nvSpPr>
          <p:cNvPr id="10" name="TextBox 9"/>
          <p:cNvSpPr txBox="1"/>
          <p:nvPr/>
        </p:nvSpPr>
        <p:spPr>
          <a:xfrm>
            <a:off x="1460339" y="4562687"/>
            <a:ext cx="4487767" cy="584775"/>
          </a:xfrm>
          <a:prstGeom prst="rect">
            <a:avLst/>
          </a:prstGeom>
          <a:noFill/>
        </p:spPr>
        <p:txBody>
          <a:bodyPr wrap="none" rtlCol="0">
            <a:spAutoFit/>
          </a:bodyPr>
          <a:lstStyle/>
          <a:p>
            <a:r>
              <a:rPr lang="en-US" sz="3200" b="1" dirty="0" smtClean="0">
                <a:solidFill>
                  <a:srgbClr val="C00000"/>
                </a:solidFill>
              </a:rPr>
              <a:t>AND / Multiplication rule</a:t>
            </a:r>
            <a:endParaRPr lang="en-US" sz="3200" b="1" dirty="0">
              <a:solidFill>
                <a:srgbClr val="C00000"/>
              </a:solidFill>
            </a:endParaRPr>
          </a:p>
        </p:txBody>
      </p:sp>
      <p:sp>
        <p:nvSpPr>
          <p:cNvPr id="2" name="TextBox 1"/>
          <p:cNvSpPr txBox="1"/>
          <p:nvPr/>
        </p:nvSpPr>
        <p:spPr>
          <a:xfrm>
            <a:off x="2340014" y="2975027"/>
            <a:ext cx="8475462" cy="523220"/>
          </a:xfrm>
          <a:prstGeom prst="rect">
            <a:avLst/>
          </a:prstGeom>
          <a:noFill/>
        </p:spPr>
        <p:txBody>
          <a:bodyPr wrap="none" rtlCol="0">
            <a:spAutoFit/>
          </a:bodyPr>
          <a:lstStyle/>
          <a:p>
            <a:r>
              <a:rPr lang="en-US" sz="2800" i="1" dirty="0" smtClean="0"/>
              <a:t>p</a:t>
            </a:r>
            <a:r>
              <a:rPr lang="en-US" sz="2800" dirty="0" smtClean="0"/>
              <a:t>(Rolling 5) OR </a:t>
            </a:r>
            <a:r>
              <a:rPr lang="en-US" sz="2800" i="1" dirty="0" smtClean="0"/>
              <a:t>p</a:t>
            </a:r>
            <a:r>
              <a:rPr lang="en-US" sz="2800" dirty="0" smtClean="0"/>
              <a:t>(Rolling 6) = </a:t>
            </a:r>
            <a:r>
              <a:rPr lang="en-US" sz="2800" i="1" dirty="0" smtClean="0"/>
              <a:t>p</a:t>
            </a:r>
            <a:r>
              <a:rPr lang="en-US" sz="2800" dirty="0" smtClean="0"/>
              <a:t>(5) + </a:t>
            </a:r>
            <a:r>
              <a:rPr lang="en-US" sz="2800" i="1" dirty="0" smtClean="0"/>
              <a:t>p</a:t>
            </a:r>
            <a:r>
              <a:rPr lang="en-US" sz="2800" dirty="0" smtClean="0"/>
              <a:t>(6) = 1/6 + 1/6 = 1/3</a:t>
            </a:r>
            <a:endParaRPr lang="en-US" sz="2800" dirty="0"/>
          </a:p>
        </p:txBody>
      </p:sp>
      <p:sp>
        <p:nvSpPr>
          <p:cNvPr id="12" name="TextBox 11"/>
          <p:cNvSpPr txBox="1"/>
          <p:nvPr/>
        </p:nvSpPr>
        <p:spPr>
          <a:xfrm>
            <a:off x="2340014" y="5326617"/>
            <a:ext cx="8839343" cy="523220"/>
          </a:xfrm>
          <a:prstGeom prst="rect">
            <a:avLst/>
          </a:prstGeom>
          <a:noFill/>
        </p:spPr>
        <p:txBody>
          <a:bodyPr wrap="none" rtlCol="0">
            <a:spAutoFit/>
          </a:bodyPr>
          <a:lstStyle/>
          <a:p>
            <a:r>
              <a:rPr lang="en-US" sz="2800" i="1" dirty="0" smtClean="0"/>
              <a:t>p</a:t>
            </a:r>
            <a:r>
              <a:rPr lang="en-US" sz="2800" dirty="0" smtClean="0"/>
              <a:t>(Rolling 6) AND </a:t>
            </a:r>
            <a:r>
              <a:rPr lang="en-US" sz="2800" i="1" dirty="0" smtClean="0"/>
              <a:t>p</a:t>
            </a:r>
            <a:r>
              <a:rPr lang="en-US" sz="2800" dirty="0" smtClean="0"/>
              <a:t>(Rolling 6) = </a:t>
            </a:r>
            <a:r>
              <a:rPr lang="en-US" sz="2800" i="1" dirty="0" smtClean="0"/>
              <a:t>p</a:t>
            </a:r>
            <a:r>
              <a:rPr lang="en-US" sz="2800" dirty="0" smtClean="0"/>
              <a:t>(6) x </a:t>
            </a:r>
            <a:r>
              <a:rPr lang="en-US" sz="2800" i="1" dirty="0" smtClean="0"/>
              <a:t>p</a:t>
            </a:r>
            <a:r>
              <a:rPr lang="en-US" sz="2800" dirty="0" smtClean="0"/>
              <a:t>(6) = 1/6 x 1/6 = 1/36</a:t>
            </a:r>
            <a:endParaRPr lang="en-US" sz="2800" dirty="0"/>
          </a:p>
        </p:txBody>
      </p:sp>
    </p:spTree>
    <p:extLst>
      <p:ext uri="{BB962C8B-B14F-4D97-AF65-F5344CB8AC3E}">
        <p14:creationId xmlns:p14="http://schemas.microsoft.com/office/powerpoint/2010/main" val="5111708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2665245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8" name="TextBox 7"/>
          <p:cNvSpPr txBox="1"/>
          <p:nvPr/>
        </p:nvSpPr>
        <p:spPr>
          <a:xfrm>
            <a:off x="72787" y="1647418"/>
            <a:ext cx="2804345" cy="1754326"/>
          </a:xfrm>
          <a:prstGeom prst="rect">
            <a:avLst/>
          </a:prstGeom>
          <a:noFill/>
        </p:spPr>
        <p:txBody>
          <a:bodyPr wrap="square" rtlCol="0">
            <a:spAutoFit/>
          </a:bodyPr>
          <a:lstStyle/>
          <a:p>
            <a:pPr marL="285750" indent="-285750">
              <a:buFont typeface="Arial" charset="0"/>
              <a:buChar char="•"/>
            </a:pPr>
            <a:r>
              <a:rPr lang="en-US" sz="3600" dirty="0" smtClean="0"/>
              <a:t>Informed by </a:t>
            </a:r>
            <a:r>
              <a:rPr lang="en-US" sz="3600" dirty="0" smtClean="0">
                <a:solidFill>
                  <a:srgbClr val="C00000"/>
                </a:solidFill>
              </a:rPr>
              <a:t>empirical </a:t>
            </a:r>
            <a:r>
              <a:rPr lang="en-US" sz="3600" dirty="0" smtClean="0"/>
              <a:t>data</a:t>
            </a:r>
            <a:endParaRPr lang="en-US" sz="3600" dirty="0"/>
          </a:p>
        </p:txBody>
      </p:sp>
    </p:spTree>
    <p:extLst>
      <p:ext uri="{BB962C8B-B14F-4D97-AF65-F5344CB8AC3E}">
        <p14:creationId xmlns:p14="http://schemas.microsoft.com/office/powerpoint/2010/main" val="714216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458" y="1486818"/>
            <a:ext cx="8834638" cy="5371182"/>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8" name="TextBox 7"/>
          <p:cNvSpPr txBox="1"/>
          <p:nvPr/>
        </p:nvSpPr>
        <p:spPr>
          <a:xfrm>
            <a:off x="72787" y="1647418"/>
            <a:ext cx="2804345" cy="1754326"/>
          </a:xfrm>
          <a:prstGeom prst="rect">
            <a:avLst/>
          </a:prstGeom>
          <a:noFill/>
        </p:spPr>
        <p:txBody>
          <a:bodyPr wrap="square" rtlCol="0">
            <a:spAutoFit/>
          </a:bodyPr>
          <a:lstStyle/>
          <a:p>
            <a:pPr marL="285750" indent="-285750">
              <a:buFont typeface="Arial" charset="0"/>
              <a:buChar char="•"/>
            </a:pPr>
            <a:r>
              <a:rPr lang="en-US" sz="3600" dirty="0" smtClean="0"/>
              <a:t>Informed by </a:t>
            </a:r>
            <a:r>
              <a:rPr lang="en-US" sz="3600" dirty="0" smtClean="0">
                <a:solidFill>
                  <a:srgbClr val="C00000"/>
                </a:solidFill>
              </a:rPr>
              <a:t>empirical </a:t>
            </a:r>
            <a:r>
              <a:rPr lang="en-US" sz="3600" dirty="0" smtClean="0"/>
              <a:t>data</a:t>
            </a:r>
            <a:endParaRPr lang="en-US" sz="3600" dirty="0"/>
          </a:p>
        </p:txBody>
      </p:sp>
    </p:spTree>
    <p:extLst>
      <p:ext uri="{BB962C8B-B14F-4D97-AF65-F5344CB8AC3E}">
        <p14:creationId xmlns:p14="http://schemas.microsoft.com/office/powerpoint/2010/main" val="1089055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458" y="1486818"/>
            <a:ext cx="8834638" cy="5371182"/>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Frame 5"/>
          <p:cNvSpPr/>
          <p:nvPr/>
        </p:nvSpPr>
        <p:spPr>
          <a:xfrm>
            <a:off x="6111028" y="1795346"/>
            <a:ext cx="439838" cy="5062653"/>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2787" y="1647418"/>
            <a:ext cx="2804345" cy="1754326"/>
          </a:xfrm>
          <a:prstGeom prst="rect">
            <a:avLst/>
          </a:prstGeom>
          <a:noFill/>
        </p:spPr>
        <p:txBody>
          <a:bodyPr wrap="square" rtlCol="0">
            <a:spAutoFit/>
          </a:bodyPr>
          <a:lstStyle/>
          <a:p>
            <a:pPr marL="285750" indent="-285750">
              <a:buFont typeface="Arial" charset="0"/>
              <a:buChar char="•"/>
            </a:pPr>
            <a:r>
              <a:rPr lang="en-US" sz="3600" dirty="0" smtClean="0"/>
              <a:t>Informed by </a:t>
            </a:r>
            <a:r>
              <a:rPr lang="en-US" sz="3600" dirty="0" smtClean="0">
                <a:solidFill>
                  <a:srgbClr val="C00000"/>
                </a:solidFill>
              </a:rPr>
              <a:t>empirical </a:t>
            </a:r>
            <a:r>
              <a:rPr lang="en-US" sz="3600" dirty="0" smtClean="0"/>
              <a:t>data</a:t>
            </a:r>
            <a:endParaRPr lang="en-US" sz="3600" dirty="0"/>
          </a:p>
        </p:txBody>
      </p:sp>
    </p:spTree>
    <p:extLst>
      <p:ext uri="{BB962C8B-B14F-4D97-AF65-F5344CB8AC3E}">
        <p14:creationId xmlns:p14="http://schemas.microsoft.com/office/powerpoint/2010/main" val="20580369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 coin flips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7171532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 coin flips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3" name="TextBox 2"/>
          <p:cNvSpPr txBox="1"/>
          <p:nvPr/>
        </p:nvSpPr>
        <p:spPr>
          <a:xfrm>
            <a:off x="4799812" y="2012370"/>
            <a:ext cx="2592376" cy="584775"/>
          </a:xfrm>
          <a:prstGeom prst="rect">
            <a:avLst/>
          </a:prstGeom>
          <a:noFill/>
        </p:spPr>
        <p:txBody>
          <a:bodyPr wrap="none" rtlCol="0">
            <a:spAutoFit/>
          </a:bodyPr>
          <a:lstStyle/>
          <a:p>
            <a:pPr algn="ctr"/>
            <a:r>
              <a:rPr lang="en-US" sz="3200" i="1" dirty="0" smtClean="0"/>
              <a:t>p</a:t>
            </a:r>
            <a:r>
              <a:rPr lang="en-US" sz="3200" dirty="0" smtClean="0"/>
              <a:t>(Heads) = 0.5</a:t>
            </a:r>
            <a:endParaRPr lang="en-US" sz="3200" dirty="0"/>
          </a:p>
        </p:txBody>
      </p:sp>
    </p:spTree>
    <p:extLst>
      <p:ext uri="{BB962C8B-B14F-4D97-AF65-F5344CB8AC3E}">
        <p14:creationId xmlns:p14="http://schemas.microsoft.com/office/powerpoint/2010/main" val="7550133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 coin flips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3" name="TextBox 2"/>
          <p:cNvSpPr txBox="1"/>
          <p:nvPr/>
        </p:nvSpPr>
        <p:spPr>
          <a:xfrm>
            <a:off x="4799812" y="2012370"/>
            <a:ext cx="2592376" cy="584775"/>
          </a:xfrm>
          <a:prstGeom prst="rect">
            <a:avLst/>
          </a:prstGeom>
          <a:noFill/>
        </p:spPr>
        <p:txBody>
          <a:bodyPr wrap="none" rtlCol="0">
            <a:spAutoFit/>
          </a:bodyPr>
          <a:lstStyle/>
          <a:p>
            <a:pPr algn="ctr"/>
            <a:r>
              <a:rPr lang="en-US" sz="3200" i="1" dirty="0" smtClean="0"/>
              <a:t>p</a:t>
            </a:r>
            <a:r>
              <a:rPr lang="en-US" sz="3200" dirty="0" smtClean="0"/>
              <a:t>(Heads) = 0.5</a:t>
            </a:r>
            <a:endParaRPr lang="en-US" sz="3200" dirty="0"/>
          </a:p>
        </p:txBody>
      </p:sp>
      <p:grpSp>
        <p:nvGrpSpPr>
          <p:cNvPr id="12" name="Group 11"/>
          <p:cNvGrpSpPr/>
          <p:nvPr/>
        </p:nvGrpSpPr>
        <p:grpSpPr>
          <a:xfrm>
            <a:off x="1140719" y="3087441"/>
            <a:ext cx="9910563" cy="2996005"/>
            <a:chOff x="1199044" y="3302595"/>
            <a:chExt cx="9910563" cy="2996005"/>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99044" y="3302595"/>
              <a:ext cx="1998312" cy="299600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836461" y="3302595"/>
              <a:ext cx="1998312" cy="299600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73878" y="3302595"/>
              <a:ext cx="1998312" cy="299600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111295" y="3302595"/>
              <a:ext cx="1998312" cy="2996005"/>
            </a:xfrm>
            <a:prstGeom prst="rect">
              <a:avLst/>
            </a:prstGeom>
          </p:spPr>
        </p:pic>
      </p:grpSp>
    </p:spTree>
    <p:extLst>
      <p:ext uri="{BB962C8B-B14F-4D97-AF65-F5344CB8AC3E}">
        <p14:creationId xmlns:p14="http://schemas.microsoft.com/office/powerpoint/2010/main" val="2147249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605737031"/>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9.14</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3.10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4.74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9197409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expectation: coin flips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6" name="TextBox 25"/>
          <p:cNvSpPr txBox="1"/>
          <p:nvPr/>
        </p:nvSpPr>
        <p:spPr>
          <a:xfrm>
            <a:off x="0" y="3657601"/>
            <a:ext cx="12191999" cy="769441"/>
          </a:xfrm>
          <a:prstGeom prst="rect">
            <a:avLst/>
          </a:prstGeom>
          <a:noFill/>
        </p:spPr>
        <p:txBody>
          <a:bodyPr wrap="square" rtlCol="0">
            <a:spAutoFit/>
          </a:bodyPr>
          <a:lstStyle/>
          <a:p>
            <a:pPr algn="ctr"/>
            <a:r>
              <a:rPr lang="en-US" sz="4400" smtClean="0"/>
              <a:t>Exercise</a:t>
            </a:r>
            <a:endParaRPr lang="en-US" sz="4400"/>
          </a:p>
        </p:txBody>
      </p:sp>
    </p:spTree>
    <p:extLst>
      <p:ext uri="{BB962C8B-B14F-4D97-AF65-F5344CB8AC3E}">
        <p14:creationId xmlns:p14="http://schemas.microsoft.com/office/powerpoint/2010/main" val="21259688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 coin flips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TextBox 1"/>
          <p:cNvSpPr txBox="1"/>
          <p:nvPr/>
        </p:nvSpPr>
        <p:spPr>
          <a:xfrm>
            <a:off x="0" y="3657601"/>
            <a:ext cx="12191999" cy="769441"/>
          </a:xfrm>
          <a:prstGeom prst="rect">
            <a:avLst/>
          </a:prstGeom>
          <a:noFill/>
        </p:spPr>
        <p:txBody>
          <a:bodyPr wrap="square" rtlCol="0">
            <a:spAutoFit/>
          </a:bodyPr>
          <a:lstStyle/>
          <a:p>
            <a:pPr algn="ctr"/>
            <a:r>
              <a:rPr lang="en-US" sz="4400" smtClean="0"/>
              <a:t>Exercise</a:t>
            </a:r>
            <a:endParaRPr lang="en-US" sz="4400"/>
          </a:p>
        </p:txBody>
      </p:sp>
    </p:spTree>
    <p:extLst>
      <p:ext uri="{BB962C8B-B14F-4D97-AF65-F5344CB8AC3E}">
        <p14:creationId xmlns:p14="http://schemas.microsoft.com/office/powerpoint/2010/main" val="3350269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inference: coin flips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3055717" y="4977113"/>
            <a:ext cx="897618" cy="523220"/>
          </a:xfrm>
          <a:prstGeom prst="rect">
            <a:avLst/>
          </a:prstGeom>
          <a:noFill/>
        </p:spPr>
        <p:txBody>
          <a:bodyPr wrap="none" rtlCol="0">
            <a:spAutoFit/>
          </a:bodyPr>
          <a:lstStyle/>
          <a:p>
            <a:pPr algn="ctr"/>
            <a:r>
              <a:rPr lang="en-US" sz="2800" dirty="0" smtClean="0"/>
              <a:t>TTTT</a:t>
            </a:r>
            <a:endParaRPr lang="en-US" sz="2800" dirty="0"/>
          </a:p>
        </p:txBody>
      </p:sp>
      <p:sp>
        <p:nvSpPr>
          <p:cNvPr id="33" name="TextBox 32"/>
          <p:cNvSpPr txBox="1"/>
          <p:nvPr/>
        </p:nvSpPr>
        <p:spPr>
          <a:xfrm>
            <a:off x="4109672" y="4977113"/>
            <a:ext cx="942630" cy="523220"/>
          </a:xfrm>
          <a:prstGeom prst="rect">
            <a:avLst/>
          </a:prstGeom>
          <a:noFill/>
        </p:spPr>
        <p:txBody>
          <a:bodyPr wrap="none" rtlCol="0">
            <a:spAutoFit/>
          </a:bodyPr>
          <a:lstStyle/>
          <a:p>
            <a:pPr algn="ctr"/>
            <a:r>
              <a:rPr lang="en-US" sz="2800" smtClean="0"/>
              <a:t>TTTH</a:t>
            </a:r>
            <a:endParaRPr lang="en-US" sz="2800" dirty="0"/>
          </a:p>
        </p:txBody>
      </p:sp>
      <p:sp>
        <p:nvSpPr>
          <p:cNvPr id="40" name="TextBox 39"/>
          <p:cNvSpPr txBox="1"/>
          <p:nvPr/>
        </p:nvSpPr>
        <p:spPr>
          <a:xfrm>
            <a:off x="4109672" y="4616027"/>
            <a:ext cx="937949" cy="523220"/>
          </a:xfrm>
          <a:prstGeom prst="rect">
            <a:avLst/>
          </a:prstGeom>
          <a:noFill/>
        </p:spPr>
        <p:txBody>
          <a:bodyPr wrap="none" rtlCol="0">
            <a:spAutoFit/>
          </a:bodyPr>
          <a:lstStyle/>
          <a:p>
            <a:pPr algn="ctr"/>
            <a:r>
              <a:rPr lang="en-US" sz="2800" dirty="0" smtClean="0"/>
              <a:t>TTHT</a:t>
            </a:r>
            <a:endParaRPr lang="en-US" sz="2800" dirty="0"/>
          </a:p>
        </p:txBody>
      </p:sp>
      <p:sp>
        <p:nvSpPr>
          <p:cNvPr id="41" name="TextBox 40"/>
          <p:cNvSpPr txBox="1"/>
          <p:nvPr/>
        </p:nvSpPr>
        <p:spPr>
          <a:xfrm>
            <a:off x="4109672" y="4254939"/>
            <a:ext cx="937949" cy="523220"/>
          </a:xfrm>
          <a:prstGeom prst="rect">
            <a:avLst/>
          </a:prstGeom>
          <a:noFill/>
        </p:spPr>
        <p:txBody>
          <a:bodyPr wrap="none" rtlCol="0">
            <a:spAutoFit/>
          </a:bodyPr>
          <a:lstStyle/>
          <a:p>
            <a:pPr algn="ctr"/>
            <a:r>
              <a:rPr lang="en-US" sz="2800" smtClean="0"/>
              <a:t>THTT</a:t>
            </a:r>
            <a:endParaRPr lang="en-US" sz="2800" dirty="0"/>
          </a:p>
        </p:txBody>
      </p:sp>
      <p:sp>
        <p:nvSpPr>
          <p:cNvPr id="42" name="TextBox 41"/>
          <p:cNvSpPr txBox="1"/>
          <p:nvPr/>
        </p:nvSpPr>
        <p:spPr>
          <a:xfrm>
            <a:off x="4109672" y="3893851"/>
            <a:ext cx="942630" cy="523220"/>
          </a:xfrm>
          <a:prstGeom prst="rect">
            <a:avLst/>
          </a:prstGeom>
          <a:noFill/>
        </p:spPr>
        <p:txBody>
          <a:bodyPr wrap="none" rtlCol="0">
            <a:spAutoFit/>
          </a:bodyPr>
          <a:lstStyle/>
          <a:p>
            <a:pPr algn="ctr"/>
            <a:r>
              <a:rPr lang="en-US" sz="2800" dirty="0" smtClean="0"/>
              <a:t>HTTT</a:t>
            </a:r>
            <a:endParaRPr lang="en-US" sz="2800" dirty="0"/>
          </a:p>
        </p:txBody>
      </p:sp>
      <p:sp>
        <p:nvSpPr>
          <p:cNvPr id="48" name="TextBox 47"/>
          <p:cNvSpPr txBox="1"/>
          <p:nvPr/>
        </p:nvSpPr>
        <p:spPr>
          <a:xfrm>
            <a:off x="7418949" y="4977113"/>
            <a:ext cx="1082348" cy="523220"/>
          </a:xfrm>
          <a:prstGeom prst="rect">
            <a:avLst/>
          </a:prstGeom>
          <a:noFill/>
        </p:spPr>
        <p:txBody>
          <a:bodyPr wrap="none" rtlCol="0">
            <a:spAutoFit/>
          </a:bodyPr>
          <a:lstStyle/>
          <a:p>
            <a:r>
              <a:rPr lang="en-US" sz="2800" smtClean="0"/>
              <a:t>HHHH</a:t>
            </a:r>
            <a:endParaRPr lang="en-US" sz="2800"/>
          </a:p>
        </p:txBody>
      </p:sp>
      <p:sp>
        <p:nvSpPr>
          <p:cNvPr id="49" name="TextBox 48"/>
          <p:cNvSpPr txBox="1"/>
          <p:nvPr/>
        </p:nvSpPr>
        <p:spPr>
          <a:xfrm>
            <a:off x="6285713" y="4977113"/>
            <a:ext cx="1032655" cy="523220"/>
          </a:xfrm>
          <a:prstGeom prst="rect">
            <a:avLst/>
          </a:prstGeom>
          <a:noFill/>
        </p:spPr>
        <p:txBody>
          <a:bodyPr wrap="none" rtlCol="0">
            <a:spAutoFit/>
          </a:bodyPr>
          <a:lstStyle/>
          <a:p>
            <a:pPr algn="ctr"/>
            <a:r>
              <a:rPr lang="en-US" sz="2800" smtClean="0"/>
              <a:t>HHHT</a:t>
            </a:r>
            <a:endParaRPr lang="en-US" sz="2800" dirty="0"/>
          </a:p>
        </p:txBody>
      </p:sp>
      <p:sp>
        <p:nvSpPr>
          <p:cNvPr id="50" name="TextBox 49"/>
          <p:cNvSpPr txBox="1"/>
          <p:nvPr/>
        </p:nvSpPr>
        <p:spPr>
          <a:xfrm>
            <a:off x="6285713" y="4616027"/>
            <a:ext cx="1032655" cy="523220"/>
          </a:xfrm>
          <a:prstGeom prst="rect">
            <a:avLst/>
          </a:prstGeom>
          <a:noFill/>
        </p:spPr>
        <p:txBody>
          <a:bodyPr wrap="none" rtlCol="0">
            <a:spAutoFit/>
          </a:bodyPr>
          <a:lstStyle/>
          <a:p>
            <a:pPr algn="ctr"/>
            <a:r>
              <a:rPr lang="en-US" sz="2800" dirty="0" smtClean="0"/>
              <a:t>HHTH</a:t>
            </a:r>
            <a:endParaRPr lang="en-US" sz="2800" dirty="0"/>
          </a:p>
        </p:txBody>
      </p:sp>
      <p:sp>
        <p:nvSpPr>
          <p:cNvPr id="51" name="TextBox 50"/>
          <p:cNvSpPr txBox="1"/>
          <p:nvPr/>
        </p:nvSpPr>
        <p:spPr>
          <a:xfrm>
            <a:off x="6285713" y="4254939"/>
            <a:ext cx="1032655" cy="523220"/>
          </a:xfrm>
          <a:prstGeom prst="rect">
            <a:avLst/>
          </a:prstGeom>
          <a:noFill/>
        </p:spPr>
        <p:txBody>
          <a:bodyPr wrap="none" rtlCol="0">
            <a:spAutoFit/>
          </a:bodyPr>
          <a:lstStyle/>
          <a:p>
            <a:pPr algn="ctr"/>
            <a:r>
              <a:rPr lang="en-US" sz="2800" dirty="0" smtClean="0"/>
              <a:t>HTHH</a:t>
            </a:r>
            <a:endParaRPr lang="en-US" sz="2800" dirty="0"/>
          </a:p>
        </p:txBody>
      </p:sp>
      <p:sp>
        <p:nvSpPr>
          <p:cNvPr id="52" name="TextBox 51"/>
          <p:cNvSpPr txBox="1"/>
          <p:nvPr/>
        </p:nvSpPr>
        <p:spPr>
          <a:xfrm>
            <a:off x="6285713" y="3893851"/>
            <a:ext cx="1032655" cy="523220"/>
          </a:xfrm>
          <a:prstGeom prst="rect">
            <a:avLst/>
          </a:prstGeom>
          <a:noFill/>
        </p:spPr>
        <p:txBody>
          <a:bodyPr wrap="none" rtlCol="0">
            <a:spAutoFit/>
          </a:bodyPr>
          <a:lstStyle/>
          <a:p>
            <a:pPr algn="ctr"/>
            <a:r>
              <a:rPr lang="en-US" sz="2800" dirty="0" smtClean="0"/>
              <a:t>THHH</a:t>
            </a:r>
            <a:endParaRPr lang="en-US" sz="2800" dirty="0"/>
          </a:p>
        </p:txBody>
      </p:sp>
      <p:sp>
        <p:nvSpPr>
          <p:cNvPr id="53" name="TextBox 52"/>
          <p:cNvSpPr txBox="1"/>
          <p:nvPr/>
        </p:nvSpPr>
        <p:spPr>
          <a:xfrm>
            <a:off x="5175186" y="3171675"/>
            <a:ext cx="987643" cy="523220"/>
          </a:xfrm>
          <a:prstGeom prst="rect">
            <a:avLst/>
          </a:prstGeom>
          <a:noFill/>
        </p:spPr>
        <p:txBody>
          <a:bodyPr wrap="none" rtlCol="0">
            <a:spAutoFit/>
          </a:bodyPr>
          <a:lstStyle/>
          <a:p>
            <a:pPr algn="ctr"/>
            <a:r>
              <a:rPr lang="en-US" sz="2800" smtClean="0"/>
              <a:t>HHTT</a:t>
            </a:r>
            <a:endParaRPr lang="en-US" sz="2800"/>
          </a:p>
        </p:txBody>
      </p:sp>
      <p:sp>
        <p:nvSpPr>
          <p:cNvPr id="54" name="TextBox 53"/>
          <p:cNvSpPr txBox="1"/>
          <p:nvPr/>
        </p:nvSpPr>
        <p:spPr>
          <a:xfrm>
            <a:off x="5175186" y="4977113"/>
            <a:ext cx="987643" cy="523220"/>
          </a:xfrm>
          <a:prstGeom prst="rect">
            <a:avLst/>
          </a:prstGeom>
          <a:noFill/>
        </p:spPr>
        <p:txBody>
          <a:bodyPr wrap="none" rtlCol="0">
            <a:spAutoFit/>
          </a:bodyPr>
          <a:lstStyle/>
          <a:p>
            <a:pPr algn="ctr"/>
            <a:r>
              <a:rPr lang="en-US" sz="2800" dirty="0" smtClean="0"/>
              <a:t>TTHH</a:t>
            </a:r>
            <a:endParaRPr lang="en-US" sz="2800" dirty="0"/>
          </a:p>
        </p:txBody>
      </p:sp>
      <p:sp>
        <p:nvSpPr>
          <p:cNvPr id="55" name="TextBox 54"/>
          <p:cNvSpPr txBox="1"/>
          <p:nvPr/>
        </p:nvSpPr>
        <p:spPr>
          <a:xfrm>
            <a:off x="5175186" y="3532763"/>
            <a:ext cx="982961" cy="523220"/>
          </a:xfrm>
          <a:prstGeom prst="rect">
            <a:avLst/>
          </a:prstGeom>
          <a:noFill/>
        </p:spPr>
        <p:txBody>
          <a:bodyPr wrap="none" rtlCol="0">
            <a:spAutoFit/>
          </a:bodyPr>
          <a:lstStyle/>
          <a:p>
            <a:pPr algn="ctr"/>
            <a:r>
              <a:rPr lang="en-US" sz="2800" dirty="0" smtClean="0"/>
              <a:t>HTHT</a:t>
            </a:r>
            <a:endParaRPr lang="en-US" sz="2800" dirty="0"/>
          </a:p>
        </p:txBody>
      </p:sp>
      <p:sp>
        <p:nvSpPr>
          <p:cNvPr id="56" name="TextBox 55"/>
          <p:cNvSpPr txBox="1"/>
          <p:nvPr/>
        </p:nvSpPr>
        <p:spPr>
          <a:xfrm>
            <a:off x="5175186" y="3893851"/>
            <a:ext cx="987643" cy="523220"/>
          </a:xfrm>
          <a:prstGeom prst="rect">
            <a:avLst/>
          </a:prstGeom>
          <a:noFill/>
        </p:spPr>
        <p:txBody>
          <a:bodyPr wrap="none" rtlCol="0">
            <a:spAutoFit/>
          </a:bodyPr>
          <a:lstStyle/>
          <a:p>
            <a:pPr algn="ctr"/>
            <a:r>
              <a:rPr lang="en-US" sz="2800" smtClean="0"/>
              <a:t>HTTH</a:t>
            </a:r>
            <a:endParaRPr lang="en-US" sz="2800"/>
          </a:p>
        </p:txBody>
      </p:sp>
      <p:sp>
        <p:nvSpPr>
          <p:cNvPr id="57" name="TextBox 56"/>
          <p:cNvSpPr txBox="1"/>
          <p:nvPr/>
        </p:nvSpPr>
        <p:spPr>
          <a:xfrm>
            <a:off x="5175186" y="4254939"/>
            <a:ext cx="982961" cy="523220"/>
          </a:xfrm>
          <a:prstGeom prst="rect">
            <a:avLst/>
          </a:prstGeom>
          <a:noFill/>
        </p:spPr>
        <p:txBody>
          <a:bodyPr wrap="none" rtlCol="0">
            <a:spAutoFit/>
          </a:bodyPr>
          <a:lstStyle/>
          <a:p>
            <a:pPr algn="ctr"/>
            <a:r>
              <a:rPr lang="en-US" sz="2800" dirty="0" smtClean="0"/>
              <a:t>THHT</a:t>
            </a:r>
            <a:endParaRPr lang="en-US" sz="2800" dirty="0"/>
          </a:p>
        </p:txBody>
      </p:sp>
      <p:sp>
        <p:nvSpPr>
          <p:cNvPr id="58" name="TextBox 57"/>
          <p:cNvSpPr txBox="1"/>
          <p:nvPr/>
        </p:nvSpPr>
        <p:spPr>
          <a:xfrm>
            <a:off x="5175186" y="4616027"/>
            <a:ext cx="982961" cy="523220"/>
          </a:xfrm>
          <a:prstGeom prst="rect">
            <a:avLst/>
          </a:prstGeom>
          <a:noFill/>
        </p:spPr>
        <p:txBody>
          <a:bodyPr wrap="none" rtlCol="0">
            <a:spAutoFit/>
          </a:bodyPr>
          <a:lstStyle/>
          <a:p>
            <a:pPr algn="ctr"/>
            <a:r>
              <a:rPr lang="en-US" sz="2800" smtClean="0"/>
              <a:t>THTH</a:t>
            </a:r>
            <a:endParaRPr lang="en-US" sz="2800"/>
          </a:p>
        </p:txBody>
      </p:sp>
      <p:sp>
        <p:nvSpPr>
          <p:cNvPr id="26" name="TextBox 25"/>
          <p:cNvSpPr txBox="1"/>
          <p:nvPr/>
        </p:nvSpPr>
        <p:spPr>
          <a:xfrm>
            <a:off x="3307998" y="5532699"/>
            <a:ext cx="393056" cy="584775"/>
          </a:xfrm>
          <a:prstGeom prst="rect">
            <a:avLst/>
          </a:prstGeom>
          <a:noFill/>
        </p:spPr>
        <p:txBody>
          <a:bodyPr wrap="none" rtlCol="0">
            <a:spAutoFit/>
          </a:bodyPr>
          <a:lstStyle/>
          <a:p>
            <a:pPr algn="ctr"/>
            <a:r>
              <a:rPr lang="en-US" sz="3200" dirty="0" smtClean="0"/>
              <a:t>0</a:t>
            </a:r>
            <a:endParaRPr lang="en-US" sz="3200" dirty="0"/>
          </a:p>
        </p:txBody>
      </p:sp>
      <p:sp>
        <p:nvSpPr>
          <p:cNvPr id="27" name="TextBox 26"/>
          <p:cNvSpPr txBox="1"/>
          <p:nvPr/>
        </p:nvSpPr>
        <p:spPr>
          <a:xfrm>
            <a:off x="4421351" y="5532699"/>
            <a:ext cx="393056" cy="584775"/>
          </a:xfrm>
          <a:prstGeom prst="rect">
            <a:avLst/>
          </a:prstGeom>
          <a:noFill/>
        </p:spPr>
        <p:txBody>
          <a:bodyPr wrap="none" rtlCol="0">
            <a:spAutoFit/>
          </a:bodyPr>
          <a:lstStyle/>
          <a:p>
            <a:pPr algn="ctr"/>
            <a:r>
              <a:rPr lang="en-US" sz="3200" dirty="0" smtClean="0"/>
              <a:t>1</a:t>
            </a:r>
            <a:endParaRPr lang="en-US" sz="3200" dirty="0"/>
          </a:p>
        </p:txBody>
      </p:sp>
      <p:sp>
        <p:nvSpPr>
          <p:cNvPr id="28" name="TextBox 27"/>
          <p:cNvSpPr txBox="1"/>
          <p:nvPr/>
        </p:nvSpPr>
        <p:spPr>
          <a:xfrm>
            <a:off x="5534704" y="5532699"/>
            <a:ext cx="393056" cy="584775"/>
          </a:xfrm>
          <a:prstGeom prst="rect">
            <a:avLst/>
          </a:prstGeom>
          <a:noFill/>
        </p:spPr>
        <p:txBody>
          <a:bodyPr wrap="none" rtlCol="0">
            <a:spAutoFit/>
          </a:bodyPr>
          <a:lstStyle/>
          <a:p>
            <a:pPr algn="ctr"/>
            <a:r>
              <a:rPr lang="en-US" sz="3200" dirty="0" smtClean="0"/>
              <a:t>2</a:t>
            </a:r>
            <a:endParaRPr lang="en-US" sz="3200" dirty="0"/>
          </a:p>
        </p:txBody>
      </p:sp>
      <p:sp>
        <p:nvSpPr>
          <p:cNvPr id="29" name="TextBox 28"/>
          <p:cNvSpPr txBox="1"/>
          <p:nvPr/>
        </p:nvSpPr>
        <p:spPr>
          <a:xfrm>
            <a:off x="6648057" y="5532699"/>
            <a:ext cx="393056" cy="584775"/>
          </a:xfrm>
          <a:prstGeom prst="rect">
            <a:avLst/>
          </a:prstGeom>
          <a:noFill/>
        </p:spPr>
        <p:txBody>
          <a:bodyPr wrap="none" rtlCol="0">
            <a:spAutoFit/>
          </a:bodyPr>
          <a:lstStyle/>
          <a:p>
            <a:pPr algn="ctr"/>
            <a:r>
              <a:rPr lang="en-US" sz="3200" dirty="0" smtClean="0"/>
              <a:t>3</a:t>
            </a:r>
            <a:endParaRPr lang="en-US" sz="3200" dirty="0"/>
          </a:p>
        </p:txBody>
      </p:sp>
      <p:sp>
        <p:nvSpPr>
          <p:cNvPr id="30" name="TextBox 29"/>
          <p:cNvSpPr txBox="1"/>
          <p:nvPr/>
        </p:nvSpPr>
        <p:spPr>
          <a:xfrm>
            <a:off x="7761408" y="5532699"/>
            <a:ext cx="393056" cy="584775"/>
          </a:xfrm>
          <a:prstGeom prst="rect">
            <a:avLst/>
          </a:prstGeom>
          <a:noFill/>
        </p:spPr>
        <p:txBody>
          <a:bodyPr wrap="none" rtlCol="0">
            <a:spAutoFit/>
          </a:bodyPr>
          <a:lstStyle/>
          <a:p>
            <a:pPr algn="ctr"/>
            <a:r>
              <a:rPr lang="en-US" sz="3200" dirty="0" smtClean="0"/>
              <a:t>4</a:t>
            </a:r>
            <a:endParaRPr lang="en-US" sz="3200" dirty="0"/>
          </a:p>
        </p:txBody>
      </p:sp>
      <p:sp>
        <p:nvSpPr>
          <p:cNvPr id="32" name="TextBox 31"/>
          <p:cNvSpPr txBox="1"/>
          <p:nvPr/>
        </p:nvSpPr>
        <p:spPr>
          <a:xfrm>
            <a:off x="3055717" y="6056553"/>
            <a:ext cx="5351027" cy="584775"/>
          </a:xfrm>
          <a:prstGeom prst="rect">
            <a:avLst/>
          </a:prstGeom>
          <a:noFill/>
        </p:spPr>
        <p:txBody>
          <a:bodyPr wrap="square" rtlCol="0">
            <a:spAutoFit/>
          </a:bodyPr>
          <a:lstStyle/>
          <a:p>
            <a:pPr algn="ctr"/>
            <a:r>
              <a:rPr lang="en-US" sz="3200" smtClean="0"/>
              <a:t>N heads</a:t>
            </a:r>
            <a:endParaRPr lang="en-US" sz="3200"/>
          </a:p>
        </p:txBody>
      </p:sp>
    </p:spTree>
    <p:extLst>
      <p:ext uri="{BB962C8B-B14F-4D97-AF65-F5344CB8AC3E}">
        <p14:creationId xmlns:p14="http://schemas.microsoft.com/office/powerpoint/2010/main" val="1957046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43" name="TextBox 42"/>
          <p:cNvSpPr txBox="1"/>
          <p:nvPr/>
        </p:nvSpPr>
        <p:spPr>
          <a:xfrm>
            <a:off x="3307998" y="5532699"/>
            <a:ext cx="393056" cy="584775"/>
          </a:xfrm>
          <a:prstGeom prst="rect">
            <a:avLst/>
          </a:prstGeom>
          <a:noFill/>
        </p:spPr>
        <p:txBody>
          <a:bodyPr wrap="none" rtlCol="0">
            <a:spAutoFit/>
          </a:bodyPr>
          <a:lstStyle/>
          <a:p>
            <a:pPr algn="ctr"/>
            <a:r>
              <a:rPr lang="en-US" sz="3200" dirty="0" smtClean="0"/>
              <a:t>0</a:t>
            </a:r>
            <a:endParaRPr lang="en-US" sz="3200" dirty="0"/>
          </a:p>
        </p:txBody>
      </p:sp>
      <p:sp>
        <p:nvSpPr>
          <p:cNvPr id="44" name="TextBox 43"/>
          <p:cNvSpPr txBox="1"/>
          <p:nvPr/>
        </p:nvSpPr>
        <p:spPr>
          <a:xfrm>
            <a:off x="4421351" y="5532699"/>
            <a:ext cx="393056" cy="584775"/>
          </a:xfrm>
          <a:prstGeom prst="rect">
            <a:avLst/>
          </a:prstGeom>
          <a:noFill/>
        </p:spPr>
        <p:txBody>
          <a:bodyPr wrap="none" rtlCol="0">
            <a:spAutoFit/>
          </a:bodyPr>
          <a:lstStyle/>
          <a:p>
            <a:pPr algn="ctr"/>
            <a:r>
              <a:rPr lang="en-US" sz="3200" dirty="0" smtClean="0"/>
              <a:t>1</a:t>
            </a:r>
            <a:endParaRPr lang="en-US" sz="3200" dirty="0"/>
          </a:p>
        </p:txBody>
      </p:sp>
      <p:sp>
        <p:nvSpPr>
          <p:cNvPr id="45" name="TextBox 44"/>
          <p:cNvSpPr txBox="1"/>
          <p:nvPr/>
        </p:nvSpPr>
        <p:spPr>
          <a:xfrm>
            <a:off x="5534704" y="5532699"/>
            <a:ext cx="393056" cy="584775"/>
          </a:xfrm>
          <a:prstGeom prst="rect">
            <a:avLst/>
          </a:prstGeom>
          <a:noFill/>
        </p:spPr>
        <p:txBody>
          <a:bodyPr wrap="none" rtlCol="0">
            <a:spAutoFit/>
          </a:bodyPr>
          <a:lstStyle/>
          <a:p>
            <a:pPr algn="ctr"/>
            <a:r>
              <a:rPr lang="en-US" sz="3200" dirty="0" smtClean="0"/>
              <a:t>2</a:t>
            </a:r>
            <a:endParaRPr lang="en-US" sz="3200" dirty="0"/>
          </a:p>
        </p:txBody>
      </p:sp>
      <p:sp>
        <p:nvSpPr>
          <p:cNvPr id="46" name="TextBox 45"/>
          <p:cNvSpPr txBox="1"/>
          <p:nvPr/>
        </p:nvSpPr>
        <p:spPr>
          <a:xfrm>
            <a:off x="6648057" y="5532699"/>
            <a:ext cx="393056" cy="584775"/>
          </a:xfrm>
          <a:prstGeom prst="rect">
            <a:avLst/>
          </a:prstGeom>
          <a:noFill/>
        </p:spPr>
        <p:txBody>
          <a:bodyPr wrap="none" rtlCol="0">
            <a:spAutoFit/>
          </a:bodyPr>
          <a:lstStyle/>
          <a:p>
            <a:pPr algn="ctr"/>
            <a:r>
              <a:rPr lang="en-US" sz="3200" dirty="0" smtClean="0"/>
              <a:t>3</a:t>
            </a:r>
            <a:endParaRPr lang="en-US" sz="3200" dirty="0"/>
          </a:p>
        </p:txBody>
      </p:sp>
      <p:sp>
        <p:nvSpPr>
          <p:cNvPr id="47" name="TextBox 46"/>
          <p:cNvSpPr txBox="1"/>
          <p:nvPr/>
        </p:nvSpPr>
        <p:spPr>
          <a:xfrm>
            <a:off x="7761408" y="5532699"/>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 name="Rectangle 1"/>
          <p:cNvSpPr/>
          <p:nvPr/>
        </p:nvSpPr>
        <p:spPr>
          <a:xfrm>
            <a:off x="305571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169070"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82423" y="3292050"/>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95776"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50912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55717" y="6056553"/>
            <a:ext cx="5351027" cy="584775"/>
          </a:xfrm>
          <a:prstGeom prst="rect">
            <a:avLst/>
          </a:prstGeom>
          <a:noFill/>
        </p:spPr>
        <p:txBody>
          <a:bodyPr wrap="square" rtlCol="0">
            <a:spAutoFit/>
          </a:bodyPr>
          <a:lstStyle/>
          <a:p>
            <a:pPr algn="ctr"/>
            <a:r>
              <a:rPr lang="en-US" sz="3200" smtClean="0"/>
              <a:t>N heads</a:t>
            </a:r>
            <a:endParaRPr lang="en-US" sz="3200"/>
          </a:p>
        </p:txBody>
      </p:sp>
    </p:spTree>
    <p:extLst>
      <p:ext uri="{BB962C8B-B14F-4D97-AF65-F5344CB8AC3E}">
        <p14:creationId xmlns:p14="http://schemas.microsoft.com/office/powerpoint/2010/main" val="1408679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43" name="TextBox 42"/>
          <p:cNvSpPr txBox="1"/>
          <p:nvPr/>
        </p:nvSpPr>
        <p:spPr>
          <a:xfrm>
            <a:off x="3307998" y="5532699"/>
            <a:ext cx="393056" cy="584775"/>
          </a:xfrm>
          <a:prstGeom prst="rect">
            <a:avLst/>
          </a:prstGeom>
          <a:noFill/>
        </p:spPr>
        <p:txBody>
          <a:bodyPr wrap="none" rtlCol="0">
            <a:spAutoFit/>
          </a:bodyPr>
          <a:lstStyle/>
          <a:p>
            <a:pPr algn="ctr"/>
            <a:r>
              <a:rPr lang="en-US" sz="3200" dirty="0" smtClean="0"/>
              <a:t>0</a:t>
            </a:r>
            <a:endParaRPr lang="en-US" sz="3200" dirty="0"/>
          </a:p>
        </p:txBody>
      </p:sp>
      <p:sp>
        <p:nvSpPr>
          <p:cNvPr id="44" name="TextBox 43"/>
          <p:cNvSpPr txBox="1"/>
          <p:nvPr/>
        </p:nvSpPr>
        <p:spPr>
          <a:xfrm>
            <a:off x="4421351" y="5532699"/>
            <a:ext cx="393056" cy="584775"/>
          </a:xfrm>
          <a:prstGeom prst="rect">
            <a:avLst/>
          </a:prstGeom>
          <a:noFill/>
        </p:spPr>
        <p:txBody>
          <a:bodyPr wrap="none" rtlCol="0">
            <a:spAutoFit/>
          </a:bodyPr>
          <a:lstStyle/>
          <a:p>
            <a:pPr algn="ctr"/>
            <a:r>
              <a:rPr lang="en-US" sz="3200" dirty="0" smtClean="0"/>
              <a:t>1</a:t>
            </a:r>
            <a:endParaRPr lang="en-US" sz="3200" dirty="0"/>
          </a:p>
        </p:txBody>
      </p:sp>
      <p:sp>
        <p:nvSpPr>
          <p:cNvPr id="45" name="TextBox 44"/>
          <p:cNvSpPr txBox="1"/>
          <p:nvPr/>
        </p:nvSpPr>
        <p:spPr>
          <a:xfrm>
            <a:off x="5534704" y="5532699"/>
            <a:ext cx="393056" cy="584775"/>
          </a:xfrm>
          <a:prstGeom prst="rect">
            <a:avLst/>
          </a:prstGeom>
          <a:noFill/>
        </p:spPr>
        <p:txBody>
          <a:bodyPr wrap="none" rtlCol="0">
            <a:spAutoFit/>
          </a:bodyPr>
          <a:lstStyle/>
          <a:p>
            <a:pPr algn="ctr"/>
            <a:r>
              <a:rPr lang="en-US" sz="3200" dirty="0" smtClean="0"/>
              <a:t>2</a:t>
            </a:r>
            <a:endParaRPr lang="en-US" sz="3200" dirty="0"/>
          </a:p>
        </p:txBody>
      </p:sp>
      <p:sp>
        <p:nvSpPr>
          <p:cNvPr id="46" name="TextBox 45"/>
          <p:cNvSpPr txBox="1"/>
          <p:nvPr/>
        </p:nvSpPr>
        <p:spPr>
          <a:xfrm>
            <a:off x="6648057" y="5532699"/>
            <a:ext cx="393056" cy="584775"/>
          </a:xfrm>
          <a:prstGeom prst="rect">
            <a:avLst/>
          </a:prstGeom>
          <a:noFill/>
        </p:spPr>
        <p:txBody>
          <a:bodyPr wrap="none" rtlCol="0">
            <a:spAutoFit/>
          </a:bodyPr>
          <a:lstStyle/>
          <a:p>
            <a:pPr algn="ctr"/>
            <a:r>
              <a:rPr lang="en-US" sz="3200" dirty="0" smtClean="0"/>
              <a:t>3</a:t>
            </a:r>
            <a:endParaRPr lang="en-US" sz="3200" dirty="0"/>
          </a:p>
        </p:txBody>
      </p:sp>
      <p:sp>
        <p:nvSpPr>
          <p:cNvPr id="47" name="TextBox 46"/>
          <p:cNvSpPr txBox="1"/>
          <p:nvPr/>
        </p:nvSpPr>
        <p:spPr>
          <a:xfrm>
            <a:off x="7761408" y="5532699"/>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 name="Rectangle 1"/>
          <p:cNvSpPr/>
          <p:nvPr/>
        </p:nvSpPr>
        <p:spPr>
          <a:xfrm>
            <a:off x="305571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169070"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82423" y="3292050"/>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95776"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50912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1060579" y="3826382"/>
            <a:ext cx="2794169" cy="584775"/>
          </a:xfrm>
          <a:prstGeom prst="rect">
            <a:avLst/>
          </a:prstGeom>
          <a:noFill/>
        </p:spPr>
        <p:txBody>
          <a:bodyPr wrap="square" rtlCol="0">
            <a:spAutoFit/>
          </a:bodyPr>
          <a:lstStyle/>
          <a:p>
            <a:pPr algn="ctr"/>
            <a:r>
              <a:rPr lang="en-US" sz="3200" smtClean="0"/>
              <a:t>Frequency</a:t>
            </a:r>
            <a:endParaRPr lang="en-US" sz="3200" dirty="0"/>
          </a:p>
        </p:txBody>
      </p:sp>
      <p:cxnSp>
        <p:nvCxnSpPr>
          <p:cNvPr id="8" name="Straight Connector 7"/>
          <p:cNvCxnSpPr/>
          <p:nvPr/>
        </p:nvCxnSpPr>
        <p:spPr>
          <a:xfrm flipV="1">
            <a:off x="2861536" y="2721685"/>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55717" y="6056553"/>
            <a:ext cx="5351027" cy="584775"/>
          </a:xfrm>
          <a:prstGeom prst="rect">
            <a:avLst/>
          </a:prstGeom>
          <a:noFill/>
        </p:spPr>
        <p:txBody>
          <a:bodyPr wrap="square" rtlCol="0">
            <a:spAutoFit/>
          </a:bodyPr>
          <a:lstStyle/>
          <a:p>
            <a:pPr algn="ctr"/>
            <a:r>
              <a:rPr lang="en-US" sz="3200" smtClean="0"/>
              <a:t>N heads</a:t>
            </a:r>
            <a:endParaRPr lang="en-US" sz="3200"/>
          </a:p>
        </p:txBody>
      </p:sp>
    </p:spTree>
    <p:extLst>
      <p:ext uri="{BB962C8B-B14F-4D97-AF65-F5344CB8AC3E}">
        <p14:creationId xmlns:p14="http://schemas.microsoft.com/office/powerpoint/2010/main" val="319314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43" name="TextBox 42"/>
          <p:cNvSpPr txBox="1"/>
          <p:nvPr/>
        </p:nvSpPr>
        <p:spPr>
          <a:xfrm>
            <a:off x="3307998" y="5532699"/>
            <a:ext cx="393056" cy="584775"/>
          </a:xfrm>
          <a:prstGeom prst="rect">
            <a:avLst/>
          </a:prstGeom>
          <a:noFill/>
        </p:spPr>
        <p:txBody>
          <a:bodyPr wrap="none" rtlCol="0">
            <a:spAutoFit/>
          </a:bodyPr>
          <a:lstStyle/>
          <a:p>
            <a:pPr algn="ctr"/>
            <a:r>
              <a:rPr lang="en-US" sz="3200" dirty="0" smtClean="0"/>
              <a:t>0</a:t>
            </a:r>
            <a:endParaRPr lang="en-US" sz="3200" dirty="0"/>
          </a:p>
        </p:txBody>
      </p:sp>
      <p:sp>
        <p:nvSpPr>
          <p:cNvPr id="44" name="TextBox 43"/>
          <p:cNvSpPr txBox="1"/>
          <p:nvPr/>
        </p:nvSpPr>
        <p:spPr>
          <a:xfrm>
            <a:off x="4421351" y="5532699"/>
            <a:ext cx="393056" cy="584775"/>
          </a:xfrm>
          <a:prstGeom prst="rect">
            <a:avLst/>
          </a:prstGeom>
          <a:noFill/>
        </p:spPr>
        <p:txBody>
          <a:bodyPr wrap="none" rtlCol="0">
            <a:spAutoFit/>
          </a:bodyPr>
          <a:lstStyle/>
          <a:p>
            <a:pPr algn="ctr"/>
            <a:r>
              <a:rPr lang="en-US" sz="3200" dirty="0" smtClean="0"/>
              <a:t>1</a:t>
            </a:r>
            <a:endParaRPr lang="en-US" sz="3200" dirty="0"/>
          </a:p>
        </p:txBody>
      </p:sp>
      <p:sp>
        <p:nvSpPr>
          <p:cNvPr id="45" name="TextBox 44"/>
          <p:cNvSpPr txBox="1"/>
          <p:nvPr/>
        </p:nvSpPr>
        <p:spPr>
          <a:xfrm>
            <a:off x="5534704" y="5532699"/>
            <a:ext cx="393056" cy="584775"/>
          </a:xfrm>
          <a:prstGeom prst="rect">
            <a:avLst/>
          </a:prstGeom>
          <a:noFill/>
        </p:spPr>
        <p:txBody>
          <a:bodyPr wrap="none" rtlCol="0">
            <a:spAutoFit/>
          </a:bodyPr>
          <a:lstStyle/>
          <a:p>
            <a:pPr algn="ctr"/>
            <a:r>
              <a:rPr lang="en-US" sz="3200" dirty="0" smtClean="0"/>
              <a:t>2</a:t>
            </a:r>
            <a:endParaRPr lang="en-US" sz="3200" dirty="0"/>
          </a:p>
        </p:txBody>
      </p:sp>
      <p:sp>
        <p:nvSpPr>
          <p:cNvPr id="46" name="TextBox 45"/>
          <p:cNvSpPr txBox="1"/>
          <p:nvPr/>
        </p:nvSpPr>
        <p:spPr>
          <a:xfrm>
            <a:off x="6648057" y="5532699"/>
            <a:ext cx="393056" cy="584775"/>
          </a:xfrm>
          <a:prstGeom prst="rect">
            <a:avLst/>
          </a:prstGeom>
          <a:noFill/>
        </p:spPr>
        <p:txBody>
          <a:bodyPr wrap="none" rtlCol="0">
            <a:spAutoFit/>
          </a:bodyPr>
          <a:lstStyle/>
          <a:p>
            <a:pPr algn="ctr"/>
            <a:r>
              <a:rPr lang="en-US" sz="3200" dirty="0" smtClean="0"/>
              <a:t>3</a:t>
            </a:r>
            <a:endParaRPr lang="en-US" sz="3200" dirty="0"/>
          </a:p>
        </p:txBody>
      </p:sp>
      <p:sp>
        <p:nvSpPr>
          <p:cNvPr id="47" name="TextBox 46"/>
          <p:cNvSpPr txBox="1"/>
          <p:nvPr/>
        </p:nvSpPr>
        <p:spPr>
          <a:xfrm>
            <a:off x="7761408" y="5532699"/>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 name="Rectangle 1"/>
          <p:cNvSpPr/>
          <p:nvPr/>
        </p:nvSpPr>
        <p:spPr>
          <a:xfrm>
            <a:off x="305571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169070"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82423" y="3292050"/>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95776"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50912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1060579" y="3826382"/>
            <a:ext cx="2794169" cy="584775"/>
          </a:xfrm>
          <a:prstGeom prst="rect">
            <a:avLst/>
          </a:prstGeom>
          <a:noFill/>
        </p:spPr>
        <p:txBody>
          <a:bodyPr wrap="square" rtlCol="0">
            <a:spAutoFit/>
          </a:bodyPr>
          <a:lstStyle/>
          <a:p>
            <a:pPr algn="ctr"/>
            <a:r>
              <a:rPr lang="en-US" sz="3200" dirty="0" smtClean="0"/>
              <a:t>Density</a:t>
            </a:r>
            <a:endParaRPr lang="en-US" sz="3200" dirty="0"/>
          </a:p>
        </p:txBody>
      </p:sp>
      <p:cxnSp>
        <p:nvCxnSpPr>
          <p:cNvPr id="8" name="Straight Connector 7"/>
          <p:cNvCxnSpPr/>
          <p:nvPr/>
        </p:nvCxnSpPr>
        <p:spPr>
          <a:xfrm flipV="1">
            <a:off x="2861536" y="2721685"/>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55717" y="6056553"/>
            <a:ext cx="5351027" cy="584775"/>
          </a:xfrm>
          <a:prstGeom prst="rect">
            <a:avLst/>
          </a:prstGeom>
          <a:noFill/>
        </p:spPr>
        <p:txBody>
          <a:bodyPr wrap="square" rtlCol="0">
            <a:spAutoFit/>
          </a:bodyPr>
          <a:lstStyle/>
          <a:p>
            <a:pPr algn="ctr"/>
            <a:r>
              <a:rPr lang="en-US" sz="3200" smtClean="0"/>
              <a:t>N heads</a:t>
            </a:r>
            <a:endParaRPr lang="en-US" sz="3200"/>
          </a:p>
        </p:txBody>
      </p:sp>
    </p:spTree>
    <p:extLst>
      <p:ext uri="{BB962C8B-B14F-4D97-AF65-F5344CB8AC3E}">
        <p14:creationId xmlns:p14="http://schemas.microsoft.com/office/powerpoint/2010/main" val="870079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43" name="TextBox 42"/>
          <p:cNvSpPr txBox="1"/>
          <p:nvPr/>
        </p:nvSpPr>
        <p:spPr>
          <a:xfrm>
            <a:off x="3307998" y="5532699"/>
            <a:ext cx="393056" cy="584775"/>
          </a:xfrm>
          <a:prstGeom prst="rect">
            <a:avLst/>
          </a:prstGeom>
          <a:noFill/>
        </p:spPr>
        <p:txBody>
          <a:bodyPr wrap="none" rtlCol="0">
            <a:spAutoFit/>
          </a:bodyPr>
          <a:lstStyle/>
          <a:p>
            <a:pPr algn="ctr"/>
            <a:r>
              <a:rPr lang="en-US" sz="3200" dirty="0" smtClean="0"/>
              <a:t>0</a:t>
            </a:r>
            <a:endParaRPr lang="en-US" sz="3200" dirty="0"/>
          </a:p>
        </p:txBody>
      </p:sp>
      <p:sp>
        <p:nvSpPr>
          <p:cNvPr id="44" name="TextBox 43"/>
          <p:cNvSpPr txBox="1"/>
          <p:nvPr/>
        </p:nvSpPr>
        <p:spPr>
          <a:xfrm>
            <a:off x="4421351" y="5532699"/>
            <a:ext cx="393056" cy="584775"/>
          </a:xfrm>
          <a:prstGeom prst="rect">
            <a:avLst/>
          </a:prstGeom>
          <a:noFill/>
        </p:spPr>
        <p:txBody>
          <a:bodyPr wrap="none" rtlCol="0">
            <a:spAutoFit/>
          </a:bodyPr>
          <a:lstStyle/>
          <a:p>
            <a:pPr algn="ctr"/>
            <a:r>
              <a:rPr lang="en-US" sz="3200" dirty="0" smtClean="0"/>
              <a:t>1</a:t>
            </a:r>
            <a:endParaRPr lang="en-US" sz="3200" dirty="0"/>
          </a:p>
        </p:txBody>
      </p:sp>
      <p:sp>
        <p:nvSpPr>
          <p:cNvPr id="45" name="TextBox 44"/>
          <p:cNvSpPr txBox="1"/>
          <p:nvPr/>
        </p:nvSpPr>
        <p:spPr>
          <a:xfrm>
            <a:off x="5534704" y="5532699"/>
            <a:ext cx="393056" cy="584775"/>
          </a:xfrm>
          <a:prstGeom prst="rect">
            <a:avLst/>
          </a:prstGeom>
          <a:noFill/>
        </p:spPr>
        <p:txBody>
          <a:bodyPr wrap="none" rtlCol="0">
            <a:spAutoFit/>
          </a:bodyPr>
          <a:lstStyle/>
          <a:p>
            <a:pPr algn="ctr"/>
            <a:r>
              <a:rPr lang="en-US" sz="3200" dirty="0" smtClean="0"/>
              <a:t>2</a:t>
            </a:r>
            <a:endParaRPr lang="en-US" sz="3200" dirty="0"/>
          </a:p>
        </p:txBody>
      </p:sp>
      <p:sp>
        <p:nvSpPr>
          <p:cNvPr id="46" name="TextBox 45"/>
          <p:cNvSpPr txBox="1"/>
          <p:nvPr/>
        </p:nvSpPr>
        <p:spPr>
          <a:xfrm>
            <a:off x="6648057" y="5532699"/>
            <a:ext cx="393056" cy="584775"/>
          </a:xfrm>
          <a:prstGeom prst="rect">
            <a:avLst/>
          </a:prstGeom>
          <a:noFill/>
        </p:spPr>
        <p:txBody>
          <a:bodyPr wrap="none" rtlCol="0">
            <a:spAutoFit/>
          </a:bodyPr>
          <a:lstStyle/>
          <a:p>
            <a:pPr algn="ctr"/>
            <a:r>
              <a:rPr lang="en-US" sz="3200" dirty="0" smtClean="0"/>
              <a:t>3</a:t>
            </a:r>
            <a:endParaRPr lang="en-US" sz="3200" dirty="0"/>
          </a:p>
        </p:txBody>
      </p:sp>
      <p:sp>
        <p:nvSpPr>
          <p:cNvPr id="47" name="TextBox 46"/>
          <p:cNvSpPr txBox="1"/>
          <p:nvPr/>
        </p:nvSpPr>
        <p:spPr>
          <a:xfrm>
            <a:off x="7761408" y="5532699"/>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 name="Rectangle 1"/>
          <p:cNvSpPr/>
          <p:nvPr/>
        </p:nvSpPr>
        <p:spPr>
          <a:xfrm>
            <a:off x="305571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169070"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82423" y="3292050"/>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95776" y="3994575"/>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509127" y="5032274"/>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55717" y="1886493"/>
            <a:ext cx="5351028" cy="523220"/>
          </a:xfrm>
          <a:prstGeom prst="rect">
            <a:avLst/>
          </a:prstGeom>
          <a:noFill/>
        </p:spPr>
        <p:txBody>
          <a:bodyPr wrap="square" rtlCol="0">
            <a:spAutoFit/>
          </a:bodyPr>
          <a:lstStyle/>
          <a:p>
            <a:pPr algn="ctr"/>
            <a:r>
              <a:rPr lang="en-US" sz="2800" i="1" dirty="0"/>
              <a:t>p</a:t>
            </a:r>
            <a:r>
              <a:rPr lang="en-US" sz="2800" dirty="0" smtClean="0"/>
              <a:t>(0) + </a:t>
            </a:r>
            <a:r>
              <a:rPr lang="en-US" sz="2800" i="1" dirty="0" smtClean="0"/>
              <a:t>p</a:t>
            </a:r>
            <a:r>
              <a:rPr lang="en-US" sz="2800" dirty="0" smtClean="0"/>
              <a:t>(1) + </a:t>
            </a:r>
            <a:r>
              <a:rPr lang="en-US" sz="2800" i="1" dirty="0" smtClean="0"/>
              <a:t>p</a:t>
            </a:r>
            <a:r>
              <a:rPr lang="en-US" sz="2800" dirty="0" smtClean="0"/>
              <a:t>(2) </a:t>
            </a:r>
            <a:r>
              <a:rPr lang="en-US" sz="2800" dirty="0"/>
              <a:t>+ </a:t>
            </a:r>
            <a:r>
              <a:rPr lang="en-US" sz="2800" i="1" dirty="0" smtClean="0"/>
              <a:t>p</a:t>
            </a:r>
            <a:r>
              <a:rPr lang="en-US" sz="2800" dirty="0" smtClean="0"/>
              <a:t>(3) </a:t>
            </a:r>
            <a:r>
              <a:rPr lang="en-US" sz="2800" dirty="0"/>
              <a:t>+ </a:t>
            </a:r>
            <a:r>
              <a:rPr lang="en-US" sz="2800" i="1" smtClean="0"/>
              <a:t>p</a:t>
            </a:r>
            <a:r>
              <a:rPr lang="en-US" sz="2800" smtClean="0"/>
              <a:t>(4) = 1</a:t>
            </a:r>
            <a:endParaRPr lang="en-US" sz="2800" dirty="0"/>
          </a:p>
        </p:txBody>
      </p:sp>
      <p:cxnSp>
        <p:nvCxnSpPr>
          <p:cNvPr id="8" name="Straight Connector 7"/>
          <p:cNvCxnSpPr/>
          <p:nvPr/>
        </p:nvCxnSpPr>
        <p:spPr>
          <a:xfrm flipV="1">
            <a:off x="2861536" y="2721685"/>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6200000">
            <a:off x="1060579" y="3826382"/>
            <a:ext cx="2794169" cy="584775"/>
          </a:xfrm>
          <a:prstGeom prst="rect">
            <a:avLst/>
          </a:prstGeom>
          <a:noFill/>
        </p:spPr>
        <p:txBody>
          <a:bodyPr wrap="square" rtlCol="0">
            <a:spAutoFit/>
          </a:bodyPr>
          <a:lstStyle/>
          <a:p>
            <a:pPr algn="ctr"/>
            <a:r>
              <a:rPr lang="en-US" sz="3200" dirty="0" smtClean="0"/>
              <a:t>Density</a:t>
            </a:r>
            <a:endParaRPr lang="en-US" sz="3200" dirty="0"/>
          </a:p>
        </p:txBody>
      </p:sp>
      <p:sp>
        <p:nvSpPr>
          <p:cNvPr id="19" name="TextBox 18"/>
          <p:cNvSpPr txBox="1"/>
          <p:nvPr/>
        </p:nvSpPr>
        <p:spPr>
          <a:xfrm>
            <a:off x="3055717" y="6056553"/>
            <a:ext cx="5351027" cy="584775"/>
          </a:xfrm>
          <a:prstGeom prst="rect">
            <a:avLst/>
          </a:prstGeom>
          <a:noFill/>
        </p:spPr>
        <p:txBody>
          <a:bodyPr wrap="square" rtlCol="0">
            <a:spAutoFit/>
          </a:bodyPr>
          <a:lstStyle/>
          <a:p>
            <a:pPr algn="ctr"/>
            <a:r>
              <a:rPr lang="en-US" sz="3200" smtClean="0"/>
              <a:t>N heads</a:t>
            </a:r>
            <a:endParaRPr lang="en-US" sz="3200"/>
          </a:p>
        </p:txBody>
      </p:sp>
    </p:spTree>
    <p:extLst>
      <p:ext uri="{BB962C8B-B14F-4D97-AF65-F5344CB8AC3E}">
        <p14:creationId xmlns:p14="http://schemas.microsoft.com/office/powerpoint/2010/main" val="18345882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2443604"/>
            <a:ext cx="6648225" cy="340856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features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4333169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2443604"/>
            <a:ext cx="6648225" cy="340856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features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3" name="Left-Right Arrow 12"/>
          <p:cNvSpPr/>
          <p:nvPr/>
        </p:nvSpPr>
        <p:spPr>
          <a:xfrm>
            <a:off x="2926080" y="5960065"/>
            <a:ext cx="6339840"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71889" y="6207815"/>
            <a:ext cx="6648224" cy="584775"/>
          </a:xfrm>
          <a:prstGeom prst="rect">
            <a:avLst/>
          </a:prstGeom>
          <a:noFill/>
        </p:spPr>
        <p:txBody>
          <a:bodyPr wrap="square" rtlCol="0">
            <a:spAutoFit/>
          </a:bodyPr>
          <a:lstStyle/>
          <a:p>
            <a:pPr algn="ctr"/>
            <a:r>
              <a:rPr lang="en-US" sz="3200" smtClean="0"/>
              <a:t>All possible outcomes</a:t>
            </a:r>
            <a:endParaRPr lang="en-US" sz="3200"/>
          </a:p>
        </p:txBody>
      </p:sp>
    </p:spTree>
    <p:extLst>
      <p:ext uri="{BB962C8B-B14F-4D97-AF65-F5344CB8AC3E}">
        <p14:creationId xmlns:p14="http://schemas.microsoft.com/office/powerpoint/2010/main" val="15629151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2443604"/>
            <a:ext cx="6648225" cy="340856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features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0" name="TextBox 9"/>
          <p:cNvSpPr txBox="1"/>
          <p:nvPr/>
        </p:nvSpPr>
        <p:spPr>
          <a:xfrm>
            <a:off x="7434585" y="2447919"/>
            <a:ext cx="3662669" cy="584775"/>
          </a:xfrm>
          <a:prstGeom prst="rect">
            <a:avLst/>
          </a:prstGeom>
          <a:noFill/>
        </p:spPr>
        <p:txBody>
          <a:bodyPr wrap="none" rtlCol="0">
            <a:spAutoFit/>
          </a:bodyPr>
          <a:lstStyle/>
          <a:p>
            <a:r>
              <a:rPr lang="en-US" sz="3200" dirty="0" smtClean="0"/>
              <a:t>Area under curve = 1</a:t>
            </a:r>
            <a:endParaRPr lang="en-US" sz="3200" dirty="0"/>
          </a:p>
        </p:txBody>
      </p:sp>
      <p:sp>
        <p:nvSpPr>
          <p:cNvPr id="13" name="Left-Right Arrow 12"/>
          <p:cNvSpPr/>
          <p:nvPr/>
        </p:nvSpPr>
        <p:spPr>
          <a:xfrm>
            <a:off x="2926080" y="5960065"/>
            <a:ext cx="6339840"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71889" y="6207815"/>
            <a:ext cx="6648224" cy="584775"/>
          </a:xfrm>
          <a:prstGeom prst="rect">
            <a:avLst/>
          </a:prstGeom>
          <a:noFill/>
        </p:spPr>
        <p:txBody>
          <a:bodyPr wrap="square" rtlCol="0">
            <a:spAutoFit/>
          </a:bodyPr>
          <a:lstStyle/>
          <a:p>
            <a:pPr algn="ctr"/>
            <a:r>
              <a:rPr lang="en-US" sz="3200" smtClean="0"/>
              <a:t>All possible outcomes</a:t>
            </a:r>
            <a:endParaRPr lang="en-US" sz="3200"/>
          </a:p>
        </p:txBody>
      </p:sp>
      <p:sp>
        <p:nvSpPr>
          <p:cNvPr id="15" name="Left Arrow 14"/>
          <p:cNvSpPr/>
          <p:nvPr/>
        </p:nvSpPr>
        <p:spPr>
          <a:xfrm rot="18887189">
            <a:off x="6228677" y="3408131"/>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267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605737031"/>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9.14</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3.10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4.74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3" name="Group 12"/>
          <p:cNvGrpSpPr/>
          <p:nvPr/>
        </p:nvGrpSpPr>
        <p:grpSpPr>
          <a:xfrm>
            <a:off x="6356430" y="2682118"/>
            <a:ext cx="3381626" cy="1144836"/>
            <a:chOff x="6356430" y="2130955"/>
            <a:chExt cx="3381626" cy="1144836"/>
          </a:xfrm>
        </p:grpSpPr>
        <mc:AlternateContent xmlns:mc="http://schemas.openxmlformats.org/markup-compatibility/2006" xmlns:a14="http://schemas.microsoft.com/office/drawing/2010/main">
          <mc:Choice Requires="a14">
            <p:sp>
              <p:nvSpPr>
                <p:cNvPr id="8" name="TextBox 7"/>
                <p:cNvSpPr txBox="1"/>
                <p:nvPr/>
              </p:nvSpPr>
              <p:spPr>
                <a:xfrm>
                  <a:off x="7981037" y="2906459"/>
                  <a:ext cx="1757019"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=0.5</m:t>
                        </m:r>
                        <m:r>
                          <a:rPr lang="en-GB" sz="2400" b="0" i="1" smtClean="0">
                            <a:latin typeface="Cambria Math" charset="0"/>
                          </a:rPr>
                          <m:t>𝑥</m:t>
                        </m:r>
                        <m:r>
                          <a:rPr lang="en-GB" sz="2400" b="0" i="1" smtClean="0">
                            <a:latin typeface="Cambria Math" charset="0"/>
                          </a:rPr>
                          <m:t>+3</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981037" y="2906459"/>
                  <a:ext cx="1757019" cy="369332"/>
                </a:xfrm>
                <a:prstGeom prst="rect">
                  <a:avLst/>
                </a:prstGeom>
                <a:blipFill rotWithShape="0">
                  <a:blip r:embed="rId4"/>
                  <a:stretch>
                    <a:fillRect l="-5556" r="-2083" b="-22951"/>
                  </a:stretch>
                </a:blipFill>
              </p:spPr>
              <p:txBody>
                <a:bodyPr/>
                <a:lstStyle/>
                <a:p>
                  <a:r>
                    <a:rPr lang="en-US">
                      <a:noFill/>
                    </a:rPr>
                    <a:t> </a:t>
                  </a:r>
                </a:p>
              </p:txBody>
            </p:sp>
          </mc:Fallback>
        </mc:AlternateContent>
        <p:sp>
          <p:nvSpPr>
            <p:cNvPr id="11" name="TextBox 10"/>
            <p:cNvSpPr txBox="1"/>
            <p:nvPr/>
          </p:nvSpPr>
          <p:spPr>
            <a:xfrm>
              <a:off x="6356430" y="2130955"/>
              <a:ext cx="1633781" cy="584775"/>
            </a:xfrm>
            <a:prstGeom prst="rect">
              <a:avLst/>
            </a:prstGeom>
            <a:noFill/>
          </p:spPr>
          <p:txBody>
            <a:bodyPr wrap="none" rtlCol="0">
              <a:spAutoFit/>
            </a:bodyPr>
            <a:lstStyle/>
            <a:p>
              <a:r>
                <a:rPr lang="en-US" sz="3200" b="1" dirty="0" smtClean="0">
                  <a:solidFill>
                    <a:srgbClr val="0432FF"/>
                  </a:solidFill>
                </a:rPr>
                <a:t>Model A</a:t>
              </a:r>
              <a:endParaRPr lang="en-US" sz="3200" b="1" dirty="0">
                <a:solidFill>
                  <a:srgbClr val="0432FF"/>
                </a:solidFill>
              </a:endParaRPr>
            </a:p>
          </p:txBody>
        </p:sp>
      </p:grpSp>
    </p:spTree>
    <p:extLst>
      <p:ext uri="{BB962C8B-B14F-4D97-AF65-F5344CB8AC3E}">
        <p14:creationId xmlns:p14="http://schemas.microsoft.com/office/powerpoint/2010/main" val="20170234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9052" t="16314" r="6045" b="14039"/>
          <a:stretch/>
        </p:blipFill>
        <p:spPr>
          <a:xfrm>
            <a:off x="2771888" y="2443604"/>
            <a:ext cx="6648225" cy="340856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features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0" name="TextBox 9"/>
          <p:cNvSpPr txBox="1"/>
          <p:nvPr/>
        </p:nvSpPr>
        <p:spPr>
          <a:xfrm>
            <a:off x="7434585" y="2447919"/>
            <a:ext cx="3662669" cy="584775"/>
          </a:xfrm>
          <a:prstGeom prst="rect">
            <a:avLst/>
          </a:prstGeom>
          <a:noFill/>
        </p:spPr>
        <p:txBody>
          <a:bodyPr wrap="none" rtlCol="0">
            <a:spAutoFit/>
          </a:bodyPr>
          <a:lstStyle/>
          <a:p>
            <a:r>
              <a:rPr lang="en-US" sz="3200" dirty="0" smtClean="0"/>
              <a:t>Area under curve = 1</a:t>
            </a:r>
            <a:endParaRPr lang="en-US" sz="3200" dirty="0"/>
          </a:p>
        </p:txBody>
      </p:sp>
      <p:sp>
        <p:nvSpPr>
          <p:cNvPr id="11" name="TextBox 10"/>
          <p:cNvSpPr txBox="1"/>
          <p:nvPr/>
        </p:nvSpPr>
        <p:spPr>
          <a:xfrm>
            <a:off x="21516" y="1411685"/>
            <a:ext cx="6610464" cy="1077218"/>
          </a:xfrm>
          <a:prstGeom prst="rect">
            <a:avLst/>
          </a:prstGeom>
          <a:noFill/>
        </p:spPr>
        <p:txBody>
          <a:bodyPr wrap="none" rtlCol="0">
            <a:spAutoFit/>
          </a:bodyPr>
          <a:lstStyle/>
          <a:p>
            <a:pPr algn="ctr"/>
            <a:r>
              <a:rPr lang="en-US" sz="3200" dirty="0" smtClean="0"/>
              <a:t>Shape of curve defined by an equation</a:t>
            </a:r>
          </a:p>
          <a:p>
            <a:pPr algn="ctr"/>
            <a:r>
              <a:rPr lang="en-US" sz="3200" dirty="0" smtClean="0"/>
              <a:t>(the </a:t>
            </a:r>
            <a:r>
              <a:rPr lang="en-US" sz="3200" b="1" dirty="0" smtClean="0">
                <a:solidFill>
                  <a:srgbClr val="C00000"/>
                </a:solidFill>
              </a:rPr>
              <a:t>Probability </a:t>
            </a:r>
            <a:r>
              <a:rPr lang="en-US" sz="3200" b="1" dirty="0">
                <a:solidFill>
                  <a:srgbClr val="C00000"/>
                </a:solidFill>
              </a:rPr>
              <a:t>D</a:t>
            </a:r>
            <a:r>
              <a:rPr lang="en-US" sz="3200" b="1" dirty="0" smtClean="0">
                <a:solidFill>
                  <a:srgbClr val="C00000"/>
                </a:solidFill>
              </a:rPr>
              <a:t>ensity </a:t>
            </a:r>
            <a:r>
              <a:rPr lang="en-US" sz="3200" b="1" dirty="0">
                <a:solidFill>
                  <a:srgbClr val="C00000"/>
                </a:solidFill>
              </a:rPr>
              <a:t>F</a:t>
            </a:r>
            <a:r>
              <a:rPr lang="en-US" sz="3200" b="1" dirty="0" smtClean="0">
                <a:solidFill>
                  <a:srgbClr val="C00000"/>
                </a:solidFill>
              </a:rPr>
              <a:t>unction</a:t>
            </a:r>
            <a:r>
              <a:rPr lang="en-US" sz="3200" dirty="0" smtClean="0"/>
              <a:t>)</a:t>
            </a:r>
            <a:endParaRPr lang="en-US" sz="3200" dirty="0"/>
          </a:p>
        </p:txBody>
      </p:sp>
      <p:sp>
        <p:nvSpPr>
          <p:cNvPr id="13" name="Left-Right Arrow 12"/>
          <p:cNvSpPr/>
          <p:nvPr/>
        </p:nvSpPr>
        <p:spPr>
          <a:xfrm>
            <a:off x="2926080" y="5960065"/>
            <a:ext cx="6339840"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71889" y="6207815"/>
            <a:ext cx="6648224" cy="584775"/>
          </a:xfrm>
          <a:prstGeom prst="rect">
            <a:avLst/>
          </a:prstGeom>
          <a:noFill/>
        </p:spPr>
        <p:txBody>
          <a:bodyPr wrap="square" rtlCol="0">
            <a:spAutoFit/>
          </a:bodyPr>
          <a:lstStyle/>
          <a:p>
            <a:pPr algn="ctr"/>
            <a:r>
              <a:rPr lang="en-US" sz="3200" smtClean="0"/>
              <a:t>All possible outcomes</a:t>
            </a:r>
            <a:endParaRPr lang="en-US" sz="3200"/>
          </a:p>
        </p:txBody>
      </p:sp>
      <p:sp>
        <p:nvSpPr>
          <p:cNvPr id="15" name="Left Arrow 14"/>
          <p:cNvSpPr/>
          <p:nvPr/>
        </p:nvSpPr>
        <p:spPr>
          <a:xfrm rot="18887189">
            <a:off x="6228677" y="3408131"/>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Arrow 30"/>
          <p:cNvSpPr/>
          <p:nvPr/>
        </p:nvSpPr>
        <p:spPr>
          <a:xfrm rot="13059589">
            <a:off x="4350410" y="2763144"/>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234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7984002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30" name="Group 29"/>
          <p:cNvGrpSpPr/>
          <p:nvPr/>
        </p:nvGrpSpPr>
        <p:grpSpPr>
          <a:xfrm>
            <a:off x="190937" y="1853524"/>
            <a:ext cx="5327066" cy="3919643"/>
            <a:chOff x="86041" y="2786443"/>
            <a:chExt cx="5327066" cy="3919643"/>
          </a:xfrm>
        </p:grpSpPr>
        <p:grpSp>
          <p:nvGrpSpPr>
            <p:cNvPr id="9" name="Group 8"/>
            <p:cNvGrpSpPr/>
            <p:nvPr/>
          </p:nvGrpSpPr>
          <p:grpSpPr>
            <a:xfrm>
              <a:off x="889193" y="5097032"/>
              <a:ext cx="897618" cy="1085200"/>
              <a:chOff x="6463930" y="4591422"/>
              <a:chExt cx="897618" cy="1085200"/>
            </a:xfrm>
          </p:grpSpPr>
          <p:sp>
            <p:nvSpPr>
              <p:cNvPr id="12" name="TextBox 11"/>
              <p:cNvSpPr txBox="1"/>
              <p:nvPr/>
            </p:nvSpPr>
            <p:spPr>
              <a:xfrm>
                <a:off x="6716211" y="5091847"/>
                <a:ext cx="393056" cy="584775"/>
              </a:xfrm>
              <a:prstGeom prst="rect">
                <a:avLst/>
              </a:prstGeom>
              <a:noFill/>
            </p:spPr>
            <p:txBody>
              <a:bodyPr wrap="none" rtlCol="0">
                <a:spAutoFit/>
              </a:bodyPr>
              <a:lstStyle/>
              <a:p>
                <a:pPr algn="ctr"/>
                <a:r>
                  <a:rPr lang="en-US" sz="3200" dirty="0" smtClean="0"/>
                  <a:t>0</a:t>
                </a:r>
                <a:endParaRPr lang="en-US" sz="3200" dirty="0"/>
              </a:p>
            </p:txBody>
          </p:sp>
          <p:sp>
            <p:nvSpPr>
              <p:cNvPr id="19" name="Rectangle 18"/>
              <p:cNvSpPr/>
              <p:nvPr/>
            </p:nvSpPr>
            <p:spPr>
              <a:xfrm>
                <a:off x="646393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795767" y="4059333"/>
              <a:ext cx="897618" cy="2122899"/>
              <a:chOff x="7577283" y="3553723"/>
              <a:chExt cx="897618" cy="2122899"/>
            </a:xfrm>
          </p:grpSpPr>
          <p:sp>
            <p:nvSpPr>
              <p:cNvPr id="13" name="TextBox 12"/>
              <p:cNvSpPr txBox="1"/>
              <p:nvPr/>
            </p:nvSpPr>
            <p:spPr>
              <a:xfrm>
                <a:off x="7829564" y="5091847"/>
                <a:ext cx="393056" cy="584775"/>
              </a:xfrm>
              <a:prstGeom prst="rect">
                <a:avLst/>
              </a:prstGeom>
              <a:noFill/>
            </p:spPr>
            <p:txBody>
              <a:bodyPr wrap="none" rtlCol="0">
                <a:spAutoFit/>
              </a:bodyPr>
              <a:lstStyle/>
              <a:p>
                <a:pPr algn="ctr"/>
                <a:r>
                  <a:rPr lang="en-US" sz="3200" dirty="0" smtClean="0"/>
                  <a:t>1</a:t>
                </a:r>
                <a:endParaRPr lang="en-US" sz="3200" dirty="0"/>
              </a:p>
            </p:txBody>
          </p:sp>
          <p:sp>
            <p:nvSpPr>
              <p:cNvPr id="20" name="Rectangle 19"/>
              <p:cNvSpPr/>
              <p:nvPr/>
            </p:nvSpPr>
            <p:spPr>
              <a:xfrm>
                <a:off x="7577283"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702341" y="3356808"/>
              <a:ext cx="897618" cy="2825424"/>
              <a:chOff x="8690636" y="2851198"/>
              <a:chExt cx="897618" cy="2825424"/>
            </a:xfrm>
          </p:grpSpPr>
          <p:sp>
            <p:nvSpPr>
              <p:cNvPr id="14" name="TextBox 13"/>
              <p:cNvSpPr txBox="1"/>
              <p:nvPr/>
            </p:nvSpPr>
            <p:spPr>
              <a:xfrm>
                <a:off x="8942917" y="5091847"/>
                <a:ext cx="393056" cy="584775"/>
              </a:xfrm>
              <a:prstGeom prst="rect">
                <a:avLst/>
              </a:prstGeom>
              <a:noFill/>
            </p:spPr>
            <p:txBody>
              <a:bodyPr wrap="none" rtlCol="0">
                <a:spAutoFit/>
              </a:bodyPr>
              <a:lstStyle/>
              <a:p>
                <a:pPr algn="ctr"/>
                <a:r>
                  <a:rPr lang="en-US" sz="3200" dirty="0" smtClean="0"/>
                  <a:t>2</a:t>
                </a:r>
                <a:endParaRPr lang="en-US" sz="3200" dirty="0"/>
              </a:p>
            </p:txBody>
          </p:sp>
          <p:sp>
            <p:nvSpPr>
              <p:cNvPr id="21" name="Rectangle 20"/>
              <p:cNvSpPr/>
              <p:nvPr/>
            </p:nvSpPr>
            <p:spPr>
              <a:xfrm>
                <a:off x="8690636" y="2851198"/>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608915" y="4059333"/>
              <a:ext cx="897618" cy="2122899"/>
              <a:chOff x="9803989" y="3553723"/>
              <a:chExt cx="897618" cy="2122899"/>
            </a:xfrm>
          </p:grpSpPr>
          <p:sp>
            <p:nvSpPr>
              <p:cNvPr id="17" name="TextBox 16"/>
              <p:cNvSpPr txBox="1"/>
              <p:nvPr/>
            </p:nvSpPr>
            <p:spPr>
              <a:xfrm>
                <a:off x="10056270" y="5091847"/>
                <a:ext cx="393056" cy="584775"/>
              </a:xfrm>
              <a:prstGeom prst="rect">
                <a:avLst/>
              </a:prstGeom>
              <a:noFill/>
            </p:spPr>
            <p:txBody>
              <a:bodyPr wrap="none" rtlCol="0">
                <a:spAutoFit/>
              </a:bodyPr>
              <a:lstStyle/>
              <a:p>
                <a:pPr algn="ctr"/>
                <a:r>
                  <a:rPr lang="en-US" sz="3200" dirty="0" smtClean="0"/>
                  <a:t>3</a:t>
                </a:r>
                <a:endParaRPr lang="en-US" sz="3200" dirty="0"/>
              </a:p>
            </p:txBody>
          </p:sp>
          <p:sp>
            <p:nvSpPr>
              <p:cNvPr id="22" name="Rectangle 21"/>
              <p:cNvSpPr/>
              <p:nvPr/>
            </p:nvSpPr>
            <p:spPr>
              <a:xfrm>
                <a:off x="9803989"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515489" y="5097032"/>
              <a:ext cx="897618" cy="1085200"/>
              <a:chOff x="10917340" y="4591422"/>
              <a:chExt cx="897618" cy="1085200"/>
            </a:xfrm>
          </p:grpSpPr>
          <p:sp>
            <p:nvSpPr>
              <p:cNvPr id="18" name="TextBox 17"/>
              <p:cNvSpPr txBox="1"/>
              <p:nvPr/>
            </p:nvSpPr>
            <p:spPr>
              <a:xfrm>
                <a:off x="11169621" y="5091847"/>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3" name="Rectangle 22"/>
              <p:cNvSpPr/>
              <p:nvPr/>
            </p:nvSpPr>
            <p:spPr>
              <a:xfrm>
                <a:off x="1091734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p:nvPr/>
          </p:nvCxnSpPr>
          <p:spPr>
            <a:xfrm flipV="1">
              <a:off x="782301" y="2786443"/>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6200000">
              <a:off x="-1018656" y="3891140"/>
              <a:ext cx="2794169" cy="584775"/>
            </a:xfrm>
            <a:prstGeom prst="rect">
              <a:avLst/>
            </a:prstGeom>
            <a:noFill/>
          </p:spPr>
          <p:txBody>
            <a:bodyPr wrap="square" rtlCol="0">
              <a:spAutoFit/>
            </a:bodyPr>
            <a:lstStyle/>
            <a:p>
              <a:pPr algn="ctr"/>
              <a:r>
                <a:rPr lang="en-US" sz="3200" dirty="0" smtClean="0"/>
                <a:t>Density</a:t>
              </a:r>
              <a:endParaRPr lang="en-US" sz="3200" dirty="0"/>
            </a:p>
          </p:txBody>
        </p:sp>
        <p:sp>
          <p:nvSpPr>
            <p:cNvPr id="26" name="TextBox 25"/>
            <p:cNvSpPr txBox="1"/>
            <p:nvPr/>
          </p:nvSpPr>
          <p:spPr>
            <a:xfrm>
              <a:off x="889193" y="6121311"/>
              <a:ext cx="4523914" cy="584775"/>
            </a:xfrm>
            <a:prstGeom prst="rect">
              <a:avLst/>
            </a:prstGeom>
            <a:noFill/>
          </p:spPr>
          <p:txBody>
            <a:bodyPr wrap="square" rtlCol="0">
              <a:spAutoFit/>
            </a:bodyPr>
            <a:lstStyle/>
            <a:p>
              <a:pPr algn="ctr"/>
              <a:r>
                <a:rPr lang="en-US" sz="3200" smtClean="0"/>
                <a:t>N heads</a:t>
              </a:r>
              <a:endParaRPr lang="en-US" sz="3200"/>
            </a:p>
          </p:txBody>
        </p:sp>
      </p:grpSp>
    </p:spTree>
    <p:extLst>
      <p:ext uri="{BB962C8B-B14F-4D97-AF65-F5344CB8AC3E}">
        <p14:creationId xmlns:p14="http://schemas.microsoft.com/office/powerpoint/2010/main" val="2715402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30" name="Group 29"/>
          <p:cNvGrpSpPr/>
          <p:nvPr/>
        </p:nvGrpSpPr>
        <p:grpSpPr>
          <a:xfrm>
            <a:off x="190937" y="1853524"/>
            <a:ext cx="5327066" cy="3919643"/>
            <a:chOff x="86041" y="2786443"/>
            <a:chExt cx="5327066" cy="3919643"/>
          </a:xfrm>
        </p:grpSpPr>
        <p:grpSp>
          <p:nvGrpSpPr>
            <p:cNvPr id="9" name="Group 8"/>
            <p:cNvGrpSpPr/>
            <p:nvPr/>
          </p:nvGrpSpPr>
          <p:grpSpPr>
            <a:xfrm>
              <a:off x="889193" y="5097032"/>
              <a:ext cx="897618" cy="1085200"/>
              <a:chOff x="6463930" y="4591422"/>
              <a:chExt cx="897618" cy="1085200"/>
            </a:xfrm>
          </p:grpSpPr>
          <p:sp>
            <p:nvSpPr>
              <p:cNvPr id="12" name="TextBox 11"/>
              <p:cNvSpPr txBox="1"/>
              <p:nvPr/>
            </p:nvSpPr>
            <p:spPr>
              <a:xfrm>
                <a:off x="6716211" y="5091847"/>
                <a:ext cx="393056" cy="584775"/>
              </a:xfrm>
              <a:prstGeom prst="rect">
                <a:avLst/>
              </a:prstGeom>
              <a:noFill/>
            </p:spPr>
            <p:txBody>
              <a:bodyPr wrap="none" rtlCol="0">
                <a:spAutoFit/>
              </a:bodyPr>
              <a:lstStyle/>
              <a:p>
                <a:pPr algn="ctr"/>
                <a:r>
                  <a:rPr lang="en-US" sz="3200" dirty="0" smtClean="0"/>
                  <a:t>0</a:t>
                </a:r>
                <a:endParaRPr lang="en-US" sz="3200" dirty="0"/>
              </a:p>
            </p:txBody>
          </p:sp>
          <p:sp>
            <p:nvSpPr>
              <p:cNvPr id="19" name="Rectangle 18"/>
              <p:cNvSpPr/>
              <p:nvPr/>
            </p:nvSpPr>
            <p:spPr>
              <a:xfrm>
                <a:off x="646393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795767" y="4059333"/>
              <a:ext cx="897618" cy="2122899"/>
              <a:chOff x="7577283" y="3553723"/>
              <a:chExt cx="897618" cy="2122899"/>
            </a:xfrm>
          </p:grpSpPr>
          <p:sp>
            <p:nvSpPr>
              <p:cNvPr id="13" name="TextBox 12"/>
              <p:cNvSpPr txBox="1"/>
              <p:nvPr/>
            </p:nvSpPr>
            <p:spPr>
              <a:xfrm>
                <a:off x="7829564" y="5091847"/>
                <a:ext cx="393056" cy="584775"/>
              </a:xfrm>
              <a:prstGeom prst="rect">
                <a:avLst/>
              </a:prstGeom>
              <a:noFill/>
            </p:spPr>
            <p:txBody>
              <a:bodyPr wrap="none" rtlCol="0">
                <a:spAutoFit/>
              </a:bodyPr>
              <a:lstStyle/>
              <a:p>
                <a:pPr algn="ctr"/>
                <a:r>
                  <a:rPr lang="en-US" sz="3200" dirty="0" smtClean="0"/>
                  <a:t>1</a:t>
                </a:r>
                <a:endParaRPr lang="en-US" sz="3200" dirty="0"/>
              </a:p>
            </p:txBody>
          </p:sp>
          <p:sp>
            <p:nvSpPr>
              <p:cNvPr id="20" name="Rectangle 19"/>
              <p:cNvSpPr/>
              <p:nvPr/>
            </p:nvSpPr>
            <p:spPr>
              <a:xfrm>
                <a:off x="7577283"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702341" y="3356808"/>
              <a:ext cx="897618" cy="2825424"/>
              <a:chOff x="8690636" y="2851198"/>
              <a:chExt cx="897618" cy="2825424"/>
            </a:xfrm>
          </p:grpSpPr>
          <p:sp>
            <p:nvSpPr>
              <p:cNvPr id="14" name="TextBox 13"/>
              <p:cNvSpPr txBox="1"/>
              <p:nvPr/>
            </p:nvSpPr>
            <p:spPr>
              <a:xfrm>
                <a:off x="8942917" y="5091847"/>
                <a:ext cx="393056" cy="584775"/>
              </a:xfrm>
              <a:prstGeom prst="rect">
                <a:avLst/>
              </a:prstGeom>
              <a:noFill/>
            </p:spPr>
            <p:txBody>
              <a:bodyPr wrap="none" rtlCol="0">
                <a:spAutoFit/>
              </a:bodyPr>
              <a:lstStyle/>
              <a:p>
                <a:pPr algn="ctr"/>
                <a:r>
                  <a:rPr lang="en-US" sz="3200" dirty="0" smtClean="0"/>
                  <a:t>2</a:t>
                </a:r>
                <a:endParaRPr lang="en-US" sz="3200" dirty="0"/>
              </a:p>
            </p:txBody>
          </p:sp>
          <p:sp>
            <p:nvSpPr>
              <p:cNvPr id="21" name="Rectangle 20"/>
              <p:cNvSpPr/>
              <p:nvPr/>
            </p:nvSpPr>
            <p:spPr>
              <a:xfrm>
                <a:off x="8690636" y="2851198"/>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608915" y="4059333"/>
              <a:ext cx="897618" cy="2122899"/>
              <a:chOff x="9803989" y="3553723"/>
              <a:chExt cx="897618" cy="2122899"/>
            </a:xfrm>
          </p:grpSpPr>
          <p:sp>
            <p:nvSpPr>
              <p:cNvPr id="17" name="TextBox 16"/>
              <p:cNvSpPr txBox="1"/>
              <p:nvPr/>
            </p:nvSpPr>
            <p:spPr>
              <a:xfrm>
                <a:off x="10056270" y="5091847"/>
                <a:ext cx="393056" cy="584775"/>
              </a:xfrm>
              <a:prstGeom prst="rect">
                <a:avLst/>
              </a:prstGeom>
              <a:noFill/>
            </p:spPr>
            <p:txBody>
              <a:bodyPr wrap="none" rtlCol="0">
                <a:spAutoFit/>
              </a:bodyPr>
              <a:lstStyle/>
              <a:p>
                <a:pPr algn="ctr"/>
                <a:r>
                  <a:rPr lang="en-US" sz="3200" dirty="0" smtClean="0"/>
                  <a:t>3</a:t>
                </a:r>
                <a:endParaRPr lang="en-US" sz="3200" dirty="0"/>
              </a:p>
            </p:txBody>
          </p:sp>
          <p:sp>
            <p:nvSpPr>
              <p:cNvPr id="22" name="Rectangle 21"/>
              <p:cNvSpPr/>
              <p:nvPr/>
            </p:nvSpPr>
            <p:spPr>
              <a:xfrm>
                <a:off x="9803989"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515489" y="5097032"/>
              <a:ext cx="897618" cy="1085200"/>
              <a:chOff x="10917340" y="4591422"/>
              <a:chExt cx="897618" cy="1085200"/>
            </a:xfrm>
          </p:grpSpPr>
          <p:sp>
            <p:nvSpPr>
              <p:cNvPr id="18" name="TextBox 17"/>
              <p:cNvSpPr txBox="1"/>
              <p:nvPr/>
            </p:nvSpPr>
            <p:spPr>
              <a:xfrm>
                <a:off x="11169621" y="5091847"/>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3" name="Rectangle 22"/>
              <p:cNvSpPr/>
              <p:nvPr/>
            </p:nvSpPr>
            <p:spPr>
              <a:xfrm>
                <a:off x="1091734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p:nvPr/>
          </p:nvCxnSpPr>
          <p:spPr>
            <a:xfrm flipV="1">
              <a:off x="782301" y="2786443"/>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6200000">
              <a:off x="-1018656" y="3891140"/>
              <a:ext cx="2794169" cy="584775"/>
            </a:xfrm>
            <a:prstGeom prst="rect">
              <a:avLst/>
            </a:prstGeom>
            <a:noFill/>
          </p:spPr>
          <p:txBody>
            <a:bodyPr wrap="square" rtlCol="0">
              <a:spAutoFit/>
            </a:bodyPr>
            <a:lstStyle/>
            <a:p>
              <a:pPr algn="ctr"/>
              <a:r>
                <a:rPr lang="en-US" sz="3200" dirty="0" smtClean="0"/>
                <a:t>Density</a:t>
              </a:r>
              <a:endParaRPr lang="en-US" sz="3200" dirty="0"/>
            </a:p>
          </p:txBody>
        </p:sp>
        <p:sp>
          <p:nvSpPr>
            <p:cNvPr id="26" name="TextBox 25"/>
            <p:cNvSpPr txBox="1"/>
            <p:nvPr/>
          </p:nvSpPr>
          <p:spPr>
            <a:xfrm>
              <a:off x="889193" y="6121311"/>
              <a:ext cx="4523914" cy="584775"/>
            </a:xfrm>
            <a:prstGeom prst="rect">
              <a:avLst/>
            </a:prstGeom>
            <a:noFill/>
          </p:spPr>
          <p:txBody>
            <a:bodyPr wrap="square" rtlCol="0">
              <a:spAutoFit/>
            </a:bodyPr>
            <a:lstStyle/>
            <a:p>
              <a:pPr algn="ctr"/>
              <a:r>
                <a:rPr lang="en-US" sz="3200" smtClean="0"/>
                <a:t>N heads</a:t>
              </a:r>
              <a:endParaRPr lang="en-US" sz="3200"/>
            </a:p>
          </p:txBody>
        </p:sp>
      </p:grpSp>
      <p:sp>
        <p:nvSpPr>
          <p:cNvPr id="33" name="TextBox 32"/>
          <p:cNvSpPr txBox="1"/>
          <p:nvPr/>
        </p:nvSpPr>
        <p:spPr>
          <a:xfrm>
            <a:off x="4604274" y="1469549"/>
            <a:ext cx="7482020" cy="584775"/>
          </a:xfrm>
          <a:prstGeom prst="rect">
            <a:avLst/>
          </a:prstGeom>
          <a:noFill/>
        </p:spPr>
        <p:txBody>
          <a:bodyPr wrap="square" rtlCol="0">
            <a:spAutoFit/>
          </a:bodyPr>
          <a:lstStyle/>
          <a:p>
            <a:pPr algn="r"/>
            <a:r>
              <a:rPr lang="en-US" sz="3200" dirty="0" smtClean="0"/>
              <a:t>Generalizable to any two outcome scenario</a:t>
            </a:r>
            <a:endParaRPr lang="en-US" sz="3200" dirty="0"/>
          </a:p>
        </p:txBody>
      </p:sp>
    </p:spTree>
    <p:extLst>
      <p:ext uri="{BB962C8B-B14F-4D97-AF65-F5344CB8AC3E}">
        <p14:creationId xmlns:p14="http://schemas.microsoft.com/office/powerpoint/2010/main" val="1699322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32" name="Group 31"/>
          <p:cNvGrpSpPr/>
          <p:nvPr/>
        </p:nvGrpSpPr>
        <p:grpSpPr>
          <a:xfrm>
            <a:off x="5989076" y="2570217"/>
            <a:ext cx="6016262" cy="1560041"/>
            <a:chOff x="5989076" y="1731116"/>
            <a:chExt cx="6016262" cy="1560041"/>
          </a:xfrm>
        </p:grpSpPr>
        <p:sp>
          <p:nvSpPr>
            <p:cNvPr id="15" name="TextBox 14"/>
            <p:cNvSpPr txBox="1"/>
            <p:nvPr/>
          </p:nvSpPr>
          <p:spPr>
            <a:xfrm>
              <a:off x="5989076" y="1731116"/>
              <a:ext cx="6016262" cy="584775"/>
            </a:xfrm>
            <a:prstGeom prst="rect">
              <a:avLst/>
            </a:prstGeom>
            <a:noFill/>
          </p:spPr>
          <p:txBody>
            <a:bodyPr wrap="none" rtlCol="0">
              <a:spAutoFit/>
            </a:bodyPr>
            <a:lstStyle/>
            <a:p>
              <a:r>
                <a:rPr lang="en-US" sz="3200" b="1" dirty="0" smtClean="0">
                  <a:solidFill>
                    <a:srgbClr val="0432FF"/>
                  </a:solidFill>
                </a:rPr>
                <a:t>Probability Density Function (PDF)</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 name="TextBox 1"/>
                <p:cNvSpPr txBox="1"/>
                <p:nvPr/>
              </p:nvSpPr>
              <p:spPr>
                <a:xfrm>
                  <a:off x="6841721" y="2553198"/>
                  <a:ext cx="4684296" cy="737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charset="0"/>
                          </a:rPr>
                          <m:t>𝑃</m:t>
                        </m:r>
                        <m:d>
                          <m:dPr>
                            <m:ctrlPr>
                              <a:rPr lang="is-IS" sz="2800" b="0" i="1" smtClean="0">
                                <a:latin typeface="Cambria Math" charset="0"/>
                              </a:rPr>
                            </m:ctrlPr>
                          </m:dPr>
                          <m:e>
                            <m:r>
                              <a:rPr lang="en-GB" sz="2800" b="0" i="1" smtClean="0">
                                <a:latin typeface="Cambria Math" charset="0"/>
                              </a:rPr>
                              <m:t>𝑋</m:t>
                            </m:r>
                            <m:r>
                              <a:rPr lang="en-GB" sz="2800" b="0" i="1" smtClean="0">
                                <a:latin typeface="Cambria Math" charset="0"/>
                              </a:rPr>
                              <m:t>=</m:t>
                            </m:r>
                            <m:r>
                              <a:rPr lang="en-GB" sz="2800" b="0" i="1" smtClean="0">
                                <a:latin typeface="Cambria Math" charset="0"/>
                              </a:rPr>
                              <m:t>𝑘</m:t>
                            </m:r>
                          </m:e>
                        </m:d>
                        <m:r>
                          <a:rPr lang="el-GR" sz="2800" i="1" smtClean="0">
                            <a:latin typeface="Cambria Math" charset="0"/>
                          </a:rPr>
                          <m:t>=</m:t>
                        </m:r>
                        <m:d>
                          <m:dPr>
                            <m:ctrlPr>
                              <a:rPr lang="is-IS" sz="2800" i="1" smtClean="0">
                                <a:latin typeface="Cambria Math" charset="0"/>
                              </a:rPr>
                            </m:ctrlPr>
                          </m:dPr>
                          <m:e>
                            <m:f>
                              <m:fPr>
                                <m:type m:val="noBar"/>
                                <m:ctrlPr>
                                  <a:rPr lang="is-IS" sz="2800" i="1" smtClean="0">
                                    <a:latin typeface="Cambria Math" charset="0"/>
                                  </a:rPr>
                                </m:ctrlPr>
                              </m:fPr>
                              <m:num>
                                <m:r>
                                  <a:rPr lang="en-GB" sz="2800" b="0" i="1" smtClean="0">
                                    <a:latin typeface="Cambria Math" charset="0"/>
                                  </a:rPr>
                                  <m:t>𝑛</m:t>
                                </m:r>
                              </m:num>
                              <m:den>
                                <m:r>
                                  <a:rPr lang="en-GB" sz="2800" b="0" i="1" smtClean="0">
                                    <a:latin typeface="Cambria Math" charset="0"/>
                                  </a:rPr>
                                  <m:t>𝑘</m:t>
                                </m:r>
                              </m:den>
                            </m:f>
                          </m:e>
                        </m:d>
                        <m:sSup>
                          <m:sSupPr>
                            <m:ctrlPr>
                              <a:rPr lang="el-GR" sz="2800" i="1" smtClean="0">
                                <a:latin typeface="Cambria Math" charset="0"/>
                              </a:rPr>
                            </m:ctrlPr>
                          </m:sSupPr>
                          <m:e>
                            <m:r>
                              <a:rPr lang="en-GB" sz="2800" b="0" i="1" smtClean="0">
                                <a:latin typeface="Cambria Math" charset="0"/>
                              </a:rPr>
                              <m:t>𝑝</m:t>
                            </m:r>
                          </m:e>
                          <m:sup>
                            <m:r>
                              <a:rPr lang="en-GB" sz="2800" b="0" i="1" smtClean="0">
                                <a:latin typeface="Cambria Math" charset="0"/>
                              </a:rPr>
                              <m:t>𝑘</m:t>
                            </m:r>
                          </m:sup>
                        </m:sSup>
                        <m:sSup>
                          <m:sSupPr>
                            <m:ctrlPr>
                              <a:rPr lang="el-GR" sz="2800" i="1" smtClean="0">
                                <a:latin typeface="Cambria Math" charset="0"/>
                              </a:rPr>
                            </m:ctrlPr>
                          </m:sSupPr>
                          <m:e>
                            <m:d>
                              <m:dPr>
                                <m:ctrlPr>
                                  <a:rPr lang="is-IS" sz="2800" i="1" smtClean="0">
                                    <a:latin typeface="Cambria Math" charset="0"/>
                                  </a:rPr>
                                </m:ctrlPr>
                              </m:dPr>
                              <m:e>
                                <m:r>
                                  <a:rPr lang="en-GB" sz="2800" b="0" i="1" smtClean="0">
                                    <a:latin typeface="Cambria Math" charset="0"/>
                                  </a:rPr>
                                  <m:t>1−</m:t>
                                </m:r>
                                <m:r>
                                  <a:rPr lang="en-GB" sz="2800" b="0" i="1" smtClean="0">
                                    <a:latin typeface="Cambria Math" charset="0"/>
                                  </a:rPr>
                                  <m:t>𝑝</m:t>
                                </m:r>
                              </m:e>
                            </m:d>
                          </m:e>
                          <m:sup>
                            <m:r>
                              <a:rPr lang="en-GB" sz="2800" b="0" i="1" smtClean="0">
                                <a:latin typeface="Cambria Math" charset="0"/>
                              </a:rPr>
                              <m:t>𝑛</m:t>
                            </m:r>
                            <m:r>
                              <a:rPr lang="en-GB" sz="2800" b="0" i="1" smtClean="0">
                                <a:latin typeface="Cambria Math" charset="0"/>
                              </a:rPr>
                              <m:t>−</m:t>
                            </m:r>
                            <m:r>
                              <a:rPr lang="en-GB" sz="2800" b="0" i="1" smtClean="0">
                                <a:latin typeface="Cambria Math" charset="0"/>
                              </a:rPr>
                              <m:t>𝑘</m:t>
                            </m:r>
                          </m:sup>
                        </m:sSup>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841721" y="2553198"/>
                  <a:ext cx="4684296" cy="737959"/>
                </a:xfrm>
                <a:prstGeom prst="rect">
                  <a:avLst/>
                </a:prstGeom>
                <a:blipFill rotWithShape="0">
                  <a:blip r:embed="rId4"/>
                  <a:stretch>
                    <a:fillRect/>
                  </a:stretch>
                </a:blipFill>
              </p:spPr>
              <p:txBody>
                <a:bodyPr/>
                <a:lstStyle/>
                <a:p>
                  <a:r>
                    <a:rPr lang="en-US">
                      <a:noFill/>
                    </a:rPr>
                    <a:t> </a:t>
                  </a:r>
                </a:p>
              </p:txBody>
            </p:sp>
          </mc:Fallback>
        </mc:AlternateContent>
      </p:grpSp>
      <p:grpSp>
        <p:nvGrpSpPr>
          <p:cNvPr id="30" name="Group 29"/>
          <p:cNvGrpSpPr/>
          <p:nvPr/>
        </p:nvGrpSpPr>
        <p:grpSpPr>
          <a:xfrm>
            <a:off x="190937" y="1853524"/>
            <a:ext cx="5327066" cy="3919643"/>
            <a:chOff x="86041" y="2786443"/>
            <a:chExt cx="5327066" cy="3919643"/>
          </a:xfrm>
        </p:grpSpPr>
        <p:grpSp>
          <p:nvGrpSpPr>
            <p:cNvPr id="9" name="Group 8"/>
            <p:cNvGrpSpPr/>
            <p:nvPr/>
          </p:nvGrpSpPr>
          <p:grpSpPr>
            <a:xfrm>
              <a:off x="889193" y="5097032"/>
              <a:ext cx="897618" cy="1085200"/>
              <a:chOff x="6463930" y="4591422"/>
              <a:chExt cx="897618" cy="1085200"/>
            </a:xfrm>
          </p:grpSpPr>
          <p:sp>
            <p:nvSpPr>
              <p:cNvPr id="12" name="TextBox 11"/>
              <p:cNvSpPr txBox="1"/>
              <p:nvPr/>
            </p:nvSpPr>
            <p:spPr>
              <a:xfrm>
                <a:off x="6716211" y="5091847"/>
                <a:ext cx="393056" cy="584775"/>
              </a:xfrm>
              <a:prstGeom prst="rect">
                <a:avLst/>
              </a:prstGeom>
              <a:noFill/>
            </p:spPr>
            <p:txBody>
              <a:bodyPr wrap="none" rtlCol="0">
                <a:spAutoFit/>
              </a:bodyPr>
              <a:lstStyle/>
              <a:p>
                <a:pPr algn="ctr"/>
                <a:r>
                  <a:rPr lang="en-US" sz="3200" dirty="0" smtClean="0"/>
                  <a:t>0</a:t>
                </a:r>
                <a:endParaRPr lang="en-US" sz="3200" dirty="0"/>
              </a:p>
            </p:txBody>
          </p:sp>
          <p:sp>
            <p:nvSpPr>
              <p:cNvPr id="19" name="Rectangle 18"/>
              <p:cNvSpPr/>
              <p:nvPr/>
            </p:nvSpPr>
            <p:spPr>
              <a:xfrm>
                <a:off x="646393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795767" y="4059333"/>
              <a:ext cx="897618" cy="2122899"/>
              <a:chOff x="7577283" y="3553723"/>
              <a:chExt cx="897618" cy="2122899"/>
            </a:xfrm>
          </p:grpSpPr>
          <p:sp>
            <p:nvSpPr>
              <p:cNvPr id="13" name="TextBox 12"/>
              <p:cNvSpPr txBox="1"/>
              <p:nvPr/>
            </p:nvSpPr>
            <p:spPr>
              <a:xfrm>
                <a:off x="7829564" y="5091847"/>
                <a:ext cx="393056" cy="584775"/>
              </a:xfrm>
              <a:prstGeom prst="rect">
                <a:avLst/>
              </a:prstGeom>
              <a:noFill/>
            </p:spPr>
            <p:txBody>
              <a:bodyPr wrap="none" rtlCol="0">
                <a:spAutoFit/>
              </a:bodyPr>
              <a:lstStyle/>
              <a:p>
                <a:pPr algn="ctr"/>
                <a:r>
                  <a:rPr lang="en-US" sz="3200" dirty="0" smtClean="0"/>
                  <a:t>1</a:t>
                </a:r>
                <a:endParaRPr lang="en-US" sz="3200" dirty="0"/>
              </a:p>
            </p:txBody>
          </p:sp>
          <p:sp>
            <p:nvSpPr>
              <p:cNvPr id="20" name="Rectangle 19"/>
              <p:cNvSpPr/>
              <p:nvPr/>
            </p:nvSpPr>
            <p:spPr>
              <a:xfrm>
                <a:off x="7577283"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702341" y="3356808"/>
              <a:ext cx="897618" cy="2825424"/>
              <a:chOff x="8690636" y="2851198"/>
              <a:chExt cx="897618" cy="2825424"/>
            </a:xfrm>
          </p:grpSpPr>
          <p:sp>
            <p:nvSpPr>
              <p:cNvPr id="14" name="TextBox 13"/>
              <p:cNvSpPr txBox="1"/>
              <p:nvPr/>
            </p:nvSpPr>
            <p:spPr>
              <a:xfrm>
                <a:off x="8942917" y="5091847"/>
                <a:ext cx="393056" cy="584775"/>
              </a:xfrm>
              <a:prstGeom prst="rect">
                <a:avLst/>
              </a:prstGeom>
              <a:noFill/>
            </p:spPr>
            <p:txBody>
              <a:bodyPr wrap="none" rtlCol="0">
                <a:spAutoFit/>
              </a:bodyPr>
              <a:lstStyle/>
              <a:p>
                <a:pPr algn="ctr"/>
                <a:r>
                  <a:rPr lang="en-US" sz="3200" dirty="0" smtClean="0"/>
                  <a:t>2</a:t>
                </a:r>
                <a:endParaRPr lang="en-US" sz="3200" dirty="0"/>
              </a:p>
            </p:txBody>
          </p:sp>
          <p:sp>
            <p:nvSpPr>
              <p:cNvPr id="21" name="Rectangle 20"/>
              <p:cNvSpPr/>
              <p:nvPr/>
            </p:nvSpPr>
            <p:spPr>
              <a:xfrm>
                <a:off x="8690636" y="2851198"/>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608915" y="4059333"/>
              <a:ext cx="897618" cy="2122899"/>
              <a:chOff x="9803989" y="3553723"/>
              <a:chExt cx="897618" cy="2122899"/>
            </a:xfrm>
          </p:grpSpPr>
          <p:sp>
            <p:nvSpPr>
              <p:cNvPr id="17" name="TextBox 16"/>
              <p:cNvSpPr txBox="1"/>
              <p:nvPr/>
            </p:nvSpPr>
            <p:spPr>
              <a:xfrm>
                <a:off x="10056270" y="5091847"/>
                <a:ext cx="393056" cy="584775"/>
              </a:xfrm>
              <a:prstGeom prst="rect">
                <a:avLst/>
              </a:prstGeom>
              <a:noFill/>
            </p:spPr>
            <p:txBody>
              <a:bodyPr wrap="none" rtlCol="0">
                <a:spAutoFit/>
              </a:bodyPr>
              <a:lstStyle/>
              <a:p>
                <a:pPr algn="ctr"/>
                <a:r>
                  <a:rPr lang="en-US" sz="3200" dirty="0" smtClean="0"/>
                  <a:t>3</a:t>
                </a:r>
                <a:endParaRPr lang="en-US" sz="3200" dirty="0"/>
              </a:p>
            </p:txBody>
          </p:sp>
          <p:sp>
            <p:nvSpPr>
              <p:cNvPr id="22" name="Rectangle 21"/>
              <p:cNvSpPr/>
              <p:nvPr/>
            </p:nvSpPr>
            <p:spPr>
              <a:xfrm>
                <a:off x="9803989"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515489" y="5097032"/>
              <a:ext cx="897618" cy="1085200"/>
              <a:chOff x="10917340" y="4591422"/>
              <a:chExt cx="897618" cy="1085200"/>
            </a:xfrm>
          </p:grpSpPr>
          <p:sp>
            <p:nvSpPr>
              <p:cNvPr id="18" name="TextBox 17"/>
              <p:cNvSpPr txBox="1"/>
              <p:nvPr/>
            </p:nvSpPr>
            <p:spPr>
              <a:xfrm>
                <a:off x="11169621" y="5091847"/>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3" name="Rectangle 22"/>
              <p:cNvSpPr/>
              <p:nvPr/>
            </p:nvSpPr>
            <p:spPr>
              <a:xfrm>
                <a:off x="1091734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p:nvPr/>
          </p:nvCxnSpPr>
          <p:spPr>
            <a:xfrm flipV="1">
              <a:off x="782301" y="2786443"/>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6200000">
              <a:off x="-1018656" y="3891140"/>
              <a:ext cx="2794169" cy="584775"/>
            </a:xfrm>
            <a:prstGeom prst="rect">
              <a:avLst/>
            </a:prstGeom>
            <a:noFill/>
          </p:spPr>
          <p:txBody>
            <a:bodyPr wrap="square" rtlCol="0">
              <a:spAutoFit/>
            </a:bodyPr>
            <a:lstStyle/>
            <a:p>
              <a:pPr algn="ctr"/>
              <a:r>
                <a:rPr lang="en-US" sz="3200" dirty="0" smtClean="0"/>
                <a:t>Density</a:t>
              </a:r>
              <a:endParaRPr lang="en-US" sz="3200" dirty="0"/>
            </a:p>
          </p:txBody>
        </p:sp>
        <p:sp>
          <p:nvSpPr>
            <p:cNvPr id="26" name="TextBox 25"/>
            <p:cNvSpPr txBox="1"/>
            <p:nvPr/>
          </p:nvSpPr>
          <p:spPr>
            <a:xfrm>
              <a:off x="889193" y="6121311"/>
              <a:ext cx="4523914" cy="584775"/>
            </a:xfrm>
            <a:prstGeom prst="rect">
              <a:avLst/>
            </a:prstGeom>
            <a:noFill/>
          </p:spPr>
          <p:txBody>
            <a:bodyPr wrap="square" rtlCol="0">
              <a:spAutoFit/>
            </a:bodyPr>
            <a:lstStyle/>
            <a:p>
              <a:pPr algn="ctr"/>
              <a:r>
                <a:rPr lang="en-US" sz="3200" smtClean="0"/>
                <a:t>N heads</a:t>
              </a:r>
              <a:endParaRPr lang="en-US" sz="3200"/>
            </a:p>
          </p:txBody>
        </p:sp>
      </p:grpSp>
      <p:sp>
        <p:nvSpPr>
          <p:cNvPr id="31" name="TextBox 30"/>
          <p:cNvSpPr txBox="1"/>
          <p:nvPr/>
        </p:nvSpPr>
        <p:spPr>
          <a:xfrm>
            <a:off x="5989076" y="4443643"/>
            <a:ext cx="6389586" cy="1200329"/>
          </a:xfrm>
          <a:prstGeom prst="rect">
            <a:avLst/>
          </a:prstGeom>
          <a:noFill/>
        </p:spPr>
        <p:txBody>
          <a:bodyPr wrap="square" rtlCol="0">
            <a:spAutoFit/>
          </a:bodyPr>
          <a:lstStyle/>
          <a:p>
            <a:r>
              <a:rPr lang="en-US" sz="2400" dirty="0" smtClean="0"/>
              <a:t>Where	</a:t>
            </a:r>
            <a:r>
              <a:rPr lang="en-US" sz="2400" i="1" dirty="0" smtClean="0"/>
              <a:t>k</a:t>
            </a:r>
            <a:r>
              <a:rPr lang="en-US" sz="2400" dirty="0" smtClean="0"/>
              <a:t> = specific outcome (e.g., </a:t>
            </a:r>
            <a:r>
              <a:rPr lang="en-GB" sz="2400" dirty="0" smtClean="0"/>
              <a:t>2 </a:t>
            </a:r>
            <a:r>
              <a:rPr lang="is-IS" sz="2400" dirty="0" smtClean="0"/>
              <a:t>Heads)</a:t>
            </a:r>
          </a:p>
          <a:p>
            <a:r>
              <a:rPr lang="is-IS" sz="2400" dirty="0" smtClean="0"/>
              <a:t>	</a:t>
            </a:r>
            <a:r>
              <a:rPr lang="is-IS" sz="2400" i="1" dirty="0" smtClean="0"/>
              <a:t>n</a:t>
            </a:r>
            <a:r>
              <a:rPr lang="is-IS" sz="2400" dirty="0" smtClean="0"/>
              <a:t> = number of trials (e.g., 4 flips)</a:t>
            </a:r>
          </a:p>
          <a:p>
            <a:r>
              <a:rPr lang="is-IS" sz="2400" dirty="0"/>
              <a:t>	</a:t>
            </a:r>
            <a:r>
              <a:rPr lang="is-IS" sz="2400" i="1" dirty="0" smtClean="0"/>
              <a:t>p</a:t>
            </a:r>
            <a:r>
              <a:rPr lang="is-IS" sz="2400" dirty="0" smtClean="0"/>
              <a:t> = probability of success (e.g., Heads)</a:t>
            </a:r>
            <a:endParaRPr lang="en-US" sz="2400" dirty="0"/>
          </a:p>
        </p:txBody>
      </p:sp>
      <p:sp>
        <p:nvSpPr>
          <p:cNvPr id="33" name="TextBox 32"/>
          <p:cNvSpPr txBox="1"/>
          <p:nvPr/>
        </p:nvSpPr>
        <p:spPr>
          <a:xfrm>
            <a:off x="4604274" y="1469549"/>
            <a:ext cx="7482020" cy="584775"/>
          </a:xfrm>
          <a:prstGeom prst="rect">
            <a:avLst/>
          </a:prstGeom>
          <a:noFill/>
        </p:spPr>
        <p:txBody>
          <a:bodyPr wrap="square" rtlCol="0">
            <a:spAutoFit/>
          </a:bodyPr>
          <a:lstStyle/>
          <a:p>
            <a:pPr algn="r"/>
            <a:r>
              <a:rPr lang="en-US" sz="3200" dirty="0" smtClean="0"/>
              <a:t>Generalizable to any two outcome scenario</a:t>
            </a:r>
            <a:endParaRPr lang="en-US" sz="3200" dirty="0"/>
          </a:p>
        </p:txBody>
      </p:sp>
    </p:spTree>
    <p:extLst>
      <p:ext uri="{BB962C8B-B14F-4D97-AF65-F5344CB8AC3E}">
        <p14:creationId xmlns:p14="http://schemas.microsoft.com/office/powerpoint/2010/main" val="13742576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32" name="Group 31"/>
          <p:cNvGrpSpPr/>
          <p:nvPr/>
        </p:nvGrpSpPr>
        <p:grpSpPr>
          <a:xfrm>
            <a:off x="5989076" y="2570217"/>
            <a:ext cx="6016262" cy="1560041"/>
            <a:chOff x="5989076" y="1731116"/>
            <a:chExt cx="6016262" cy="1560041"/>
          </a:xfrm>
        </p:grpSpPr>
        <p:sp>
          <p:nvSpPr>
            <p:cNvPr id="15" name="TextBox 14"/>
            <p:cNvSpPr txBox="1"/>
            <p:nvPr/>
          </p:nvSpPr>
          <p:spPr>
            <a:xfrm>
              <a:off x="5989076" y="1731116"/>
              <a:ext cx="6016262" cy="584775"/>
            </a:xfrm>
            <a:prstGeom prst="rect">
              <a:avLst/>
            </a:prstGeom>
            <a:noFill/>
          </p:spPr>
          <p:txBody>
            <a:bodyPr wrap="none" rtlCol="0">
              <a:spAutoFit/>
            </a:bodyPr>
            <a:lstStyle/>
            <a:p>
              <a:r>
                <a:rPr lang="en-US" sz="3200" b="1" dirty="0" smtClean="0">
                  <a:solidFill>
                    <a:srgbClr val="0432FF"/>
                  </a:solidFill>
                </a:rPr>
                <a:t>Probability Density Function (PDF)</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 name="TextBox 1"/>
                <p:cNvSpPr txBox="1"/>
                <p:nvPr/>
              </p:nvSpPr>
              <p:spPr>
                <a:xfrm>
                  <a:off x="6841721" y="2553198"/>
                  <a:ext cx="4684296" cy="737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charset="0"/>
                          </a:rPr>
                          <m:t>𝑃</m:t>
                        </m:r>
                        <m:d>
                          <m:dPr>
                            <m:ctrlPr>
                              <a:rPr lang="is-IS" sz="2800" b="0" i="1" smtClean="0">
                                <a:latin typeface="Cambria Math" charset="0"/>
                              </a:rPr>
                            </m:ctrlPr>
                          </m:dPr>
                          <m:e>
                            <m:r>
                              <a:rPr lang="en-GB" sz="2800" b="0" i="1" smtClean="0">
                                <a:latin typeface="Cambria Math" charset="0"/>
                              </a:rPr>
                              <m:t>𝑋</m:t>
                            </m:r>
                            <m:r>
                              <a:rPr lang="en-GB" sz="2800" b="0" i="1" smtClean="0">
                                <a:latin typeface="Cambria Math" charset="0"/>
                              </a:rPr>
                              <m:t>=</m:t>
                            </m:r>
                            <m:r>
                              <a:rPr lang="en-GB" sz="2800" b="0" i="1" smtClean="0">
                                <a:latin typeface="Cambria Math" charset="0"/>
                              </a:rPr>
                              <m:t>𝑘</m:t>
                            </m:r>
                          </m:e>
                        </m:d>
                        <m:r>
                          <a:rPr lang="el-GR" sz="2800" i="1" smtClean="0">
                            <a:latin typeface="Cambria Math" charset="0"/>
                          </a:rPr>
                          <m:t>=</m:t>
                        </m:r>
                        <m:d>
                          <m:dPr>
                            <m:ctrlPr>
                              <a:rPr lang="is-IS" sz="2800" i="1" smtClean="0">
                                <a:latin typeface="Cambria Math" charset="0"/>
                              </a:rPr>
                            </m:ctrlPr>
                          </m:dPr>
                          <m:e>
                            <m:f>
                              <m:fPr>
                                <m:type m:val="noBar"/>
                                <m:ctrlPr>
                                  <a:rPr lang="is-IS" sz="2800" i="1" smtClean="0">
                                    <a:latin typeface="Cambria Math" charset="0"/>
                                  </a:rPr>
                                </m:ctrlPr>
                              </m:fPr>
                              <m:num>
                                <m:r>
                                  <a:rPr lang="en-GB" sz="2800" b="0" i="1" smtClean="0">
                                    <a:latin typeface="Cambria Math" charset="0"/>
                                  </a:rPr>
                                  <m:t>𝑛</m:t>
                                </m:r>
                              </m:num>
                              <m:den>
                                <m:r>
                                  <a:rPr lang="en-GB" sz="2800" b="0" i="1" smtClean="0">
                                    <a:latin typeface="Cambria Math" charset="0"/>
                                  </a:rPr>
                                  <m:t>𝑘</m:t>
                                </m:r>
                              </m:den>
                            </m:f>
                          </m:e>
                        </m:d>
                        <m:sSup>
                          <m:sSupPr>
                            <m:ctrlPr>
                              <a:rPr lang="el-GR" sz="2800" i="1" smtClean="0">
                                <a:latin typeface="Cambria Math" charset="0"/>
                              </a:rPr>
                            </m:ctrlPr>
                          </m:sSupPr>
                          <m:e>
                            <m:r>
                              <a:rPr lang="en-GB" sz="2800" b="0" i="1" smtClean="0">
                                <a:latin typeface="Cambria Math" charset="0"/>
                              </a:rPr>
                              <m:t>𝑝</m:t>
                            </m:r>
                          </m:e>
                          <m:sup>
                            <m:r>
                              <a:rPr lang="en-GB" sz="2800" b="0" i="1" smtClean="0">
                                <a:latin typeface="Cambria Math" charset="0"/>
                              </a:rPr>
                              <m:t>𝑘</m:t>
                            </m:r>
                          </m:sup>
                        </m:sSup>
                        <m:sSup>
                          <m:sSupPr>
                            <m:ctrlPr>
                              <a:rPr lang="el-GR" sz="2800" i="1" smtClean="0">
                                <a:latin typeface="Cambria Math" charset="0"/>
                              </a:rPr>
                            </m:ctrlPr>
                          </m:sSupPr>
                          <m:e>
                            <m:d>
                              <m:dPr>
                                <m:ctrlPr>
                                  <a:rPr lang="is-IS" sz="2800" i="1" smtClean="0">
                                    <a:latin typeface="Cambria Math" charset="0"/>
                                  </a:rPr>
                                </m:ctrlPr>
                              </m:dPr>
                              <m:e>
                                <m:r>
                                  <a:rPr lang="en-GB" sz="2800" b="0" i="1" smtClean="0">
                                    <a:latin typeface="Cambria Math" charset="0"/>
                                  </a:rPr>
                                  <m:t>1−</m:t>
                                </m:r>
                                <m:r>
                                  <a:rPr lang="en-GB" sz="2800" b="0" i="1" smtClean="0">
                                    <a:latin typeface="Cambria Math" charset="0"/>
                                  </a:rPr>
                                  <m:t>𝑝</m:t>
                                </m:r>
                              </m:e>
                            </m:d>
                          </m:e>
                          <m:sup>
                            <m:r>
                              <a:rPr lang="en-GB" sz="2800" b="0" i="1" smtClean="0">
                                <a:latin typeface="Cambria Math" charset="0"/>
                              </a:rPr>
                              <m:t>𝑛</m:t>
                            </m:r>
                            <m:r>
                              <a:rPr lang="en-GB" sz="2800" b="0" i="1" smtClean="0">
                                <a:latin typeface="Cambria Math" charset="0"/>
                              </a:rPr>
                              <m:t>−</m:t>
                            </m:r>
                            <m:r>
                              <a:rPr lang="en-GB" sz="2800" b="0" i="1" smtClean="0">
                                <a:latin typeface="Cambria Math" charset="0"/>
                              </a:rPr>
                              <m:t>𝑘</m:t>
                            </m:r>
                          </m:sup>
                        </m:sSup>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6841721" y="2553198"/>
                  <a:ext cx="4684296" cy="737959"/>
                </a:xfrm>
                <a:prstGeom prst="rect">
                  <a:avLst/>
                </a:prstGeom>
                <a:blipFill rotWithShape="0">
                  <a:blip r:embed="rId4"/>
                  <a:stretch>
                    <a:fillRect/>
                  </a:stretch>
                </a:blipFill>
              </p:spPr>
              <p:txBody>
                <a:bodyPr/>
                <a:lstStyle/>
                <a:p>
                  <a:r>
                    <a:rPr lang="en-US">
                      <a:noFill/>
                    </a:rPr>
                    <a:t> </a:t>
                  </a:r>
                </a:p>
              </p:txBody>
            </p:sp>
          </mc:Fallback>
        </mc:AlternateContent>
      </p:grpSp>
      <p:grpSp>
        <p:nvGrpSpPr>
          <p:cNvPr id="8" name="Group 7"/>
          <p:cNvGrpSpPr/>
          <p:nvPr/>
        </p:nvGrpSpPr>
        <p:grpSpPr>
          <a:xfrm>
            <a:off x="1894303" y="5963532"/>
            <a:ext cx="8403394" cy="719484"/>
            <a:chOff x="889193" y="3953123"/>
            <a:chExt cx="8403394" cy="719484"/>
          </a:xfrm>
        </p:grpSpPr>
        <p:sp>
          <p:nvSpPr>
            <p:cNvPr id="3" name="TextBox 2"/>
            <p:cNvSpPr txBox="1"/>
            <p:nvPr/>
          </p:nvSpPr>
          <p:spPr>
            <a:xfrm>
              <a:off x="2019442" y="4052455"/>
              <a:ext cx="7273145" cy="523220"/>
            </a:xfrm>
            <a:prstGeom prst="rect">
              <a:avLst/>
            </a:prstGeom>
            <a:noFill/>
          </p:spPr>
          <p:txBody>
            <a:bodyPr wrap="none" rtlCol="0">
              <a:spAutoFit/>
            </a:bodyPr>
            <a:lstStyle/>
            <a:p>
              <a:r>
                <a:rPr lang="tr-TR" sz="2800" dirty="0" err="1">
                  <a:latin typeface="Courier" charset="0"/>
                  <a:ea typeface="Courier" charset="0"/>
                  <a:cs typeface="Courier" charset="0"/>
                </a:rPr>
                <a:t>dbinom</a:t>
              </a:r>
              <a:r>
                <a:rPr lang="tr-TR" sz="2800" dirty="0">
                  <a:latin typeface="Courier" charset="0"/>
                  <a:ea typeface="Courier" charset="0"/>
                  <a:cs typeface="Courier" charset="0"/>
                </a:rPr>
                <a:t>(x = k</a:t>
              </a:r>
              <a:r>
                <a:rPr lang="tr-TR" sz="2800" dirty="0" smtClean="0">
                  <a:latin typeface="Courier" charset="0"/>
                  <a:ea typeface="Courier" charset="0"/>
                  <a:cs typeface="Courier" charset="0"/>
                </a:rPr>
                <a:t>, </a:t>
              </a:r>
              <a:r>
                <a:rPr lang="tr-TR" sz="2800" dirty="0">
                  <a:latin typeface="Courier" charset="0"/>
                  <a:ea typeface="Courier" charset="0"/>
                  <a:cs typeface="Courier" charset="0"/>
                </a:rPr>
                <a:t>size = </a:t>
              </a:r>
              <a:r>
                <a:rPr lang="tr-TR" sz="2800" dirty="0" smtClean="0">
                  <a:latin typeface="Courier" charset="0"/>
                  <a:ea typeface="Courier" charset="0"/>
                  <a:cs typeface="Courier" charset="0"/>
                </a:rPr>
                <a:t>n, </a:t>
              </a:r>
              <a:r>
                <a:rPr lang="tr-TR" sz="2800" dirty="0" err="1">
                  <a:latin typeface="Courier" charset="0"/>
                  <a:ea typeface="Courier" charset="0"/>
                  <a:cs typeface="Courier" charset="0"/>
                </a:rPr>
                <a:t>prob</a:t>
              </a:r>
              <a:r>
                <a:rPr lang="tr-TR" sz="2800" dirty="0">
                  <a:latin typeface="Courier" charset="0"/>
                  <a:ea typeface="Courier" charset="0"/>
                  <a:cs typeface="Courier" charset="0"/>
                </a:rPr>
                <a:t> = </a:t>
              </a:r>
              <a:r>
                <a:rPr lang="tr-TR" sz="2800" dirty="0" smtClean="0">
                  <a:latin typeface="Courier" charset="0"/>
                  <a:ea typeface="Courier" charset="0"/>
                  <a:cs typeface="Courier" charset="0"/>
                </a:rPr>
                <a:t>p)</a:t>
              </a:r>
              <a:endParaRPr lang="en-US" sz="2800" dirty="0">
                <a:latin typeface="Courier" charset="0"/>
                <a:ea typeface="Courier" charset="0"/>
                <a:cs typeface="Courier"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193" y="3953123"/>
              <a:ext cx="928532" cy="719484"/>
            </a:xfrm>
            <a:prstGeom prst="rect">
              <a:avLst/>
            </a:prstGeom>
          </p:spPr>
        </p:pic>
      </p:grpSp>
      <p:grpSp>
        <p:nvGrpSpPr>
          <p:cNvPr id="30" name="Group 29"/>
          <p:cNvGrpSpPr/>
          <p:nvPr/>
        </p:nvGrpSpPr>
        <p:grpSpPr>
          <a:xfrm>
            <a:off x="190937" y="1853524"/>
            <a:ext cx="5327066" cy="3919643"/>
            <a:chOff x="86041" y="2786443"/>
            <a:chExt cx="5327066" cy="3919643"/>
          </a:xfrm>
        </p:grpSpPr>
        <p:grpSp>
          <p:nvGrpSpPr>
            <p:cNvPr id="9" name="Group 8"/>
            <p:cNvGrpSpPr/>
            <p:nvPr/>
          </p:nvGrpSpPr>
          <p:grpSpPr>
            <a:xfrm>
              <a:off x="889193" y="5097032"/>
              <a:ext cx="897618" cy="1085200"/>
              <a:chOff x="6463930" y="4591422"/>
              <a:chExt cx="897618" cy="1085200"/>
            </a:xfrm>
          </p:grpSpPr>
          <p:sp>
            <p:nvSpPr>
              <p:cNvPr id="12" name="TextBox 11"/>
              <p:cNvSpPr txBox="1"/>
              <p:nvPr/>
            </p:nvSpPr>
            <p:spPr>
              <a:xfrm>
                <a:off x="6716211" y="5091847"/>
                <a:ext cx="393056" cy="584775"/>
              </a:xfrm>
              <a:prstGeom prst="rect">
                <a:avLst/>
              </a:prstGeom>
              <a:noFill/>
            </p:spPr>
            <p:txBody>
              <a:bodyPr wrap="none" rtlCol="0">
                <a:spAutoFit/>
              </a:bodyPr>
              <a:lstStyle/>
              <a:p>
                <a:pPr algn="ctr"/>
                <a:r>
                  <a:rPr lang="en-US" sz="3200" dirty="0" smtClean="0"/>
                  <a:t>0</a:t>
                </a:r>
                <a:endParaRPr lang="en-US" sz="3200" dirty="0"/>
              </a:p>
            </p:txBody>
          </p:sp>
          <p:sp>
            <p:nvSpPr>
              <p:cNvPr id="19" name="Rectangle 18"/>
              <p:cNvSpPr/>
              <p:nvPr/>
            </p:nvSpPr>
            <p:spPr>
              <a:xfrm>
                <a:off x="646393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795767" y="4059333"/>
              <a:ext cx="897618" cy="2122899"/>
              <a:chOff x="7577283" y="3553723"/>
              <a:chExt cx="897618" cy="2122899"/>
            </a:xfrm>
          </p:grpSpPr>
          <p:sp>
            <p:nvSpPr>
              <p:cNvPr id="13" name="TextBox 12"/>
              <p:cNvSpPr txBox="1"/>
              <p:nvPr/>
            </p:nvSpPr>
            <p:spPr>
              <a:xfrm>
                <a:off x="7829564" y="5091847"/>
                <a:ext cx="393056" cy="584775"/>
              </a:xfrm>
              <a:prstGeom prst="rect">
                <a:avLst/>
              </a:prstGeom>
              <a:noFill/>
            </p:spPr>
            <p:txBody>
              <a:bodyPr wrap="none" rtlCol="0">
                <a:spAutoFit/>
              </a:bodyPr>
              <a:lstStyle/>
              <a:p>
                <a:pPr algn="ctr"/>
                <a:r>
                  <a:rPr lang="en-US" sz="3200" dirty="0" smtClean="0"/>
                  <a:t>1</a:t>
                </a:r>
                <a:endParaRPr lang="en-US" sz="3200" dirty="0"/>
              </a:p>
            </p:txBody>
          </p:sp>
          <p:sp>
            <p:nvSpPr>
              <p:cNvPr id="20" name="Rectangle 19"/>
              <p:cNvSpPr/>
              <p:nvPr/>
            </p:nvSpPr>
            <p:spPr>
              <a:xfrm>
                <a:off x="7577283"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702341" y="3356808"/>
              <a:ext cx="897618" cy="2825424"/>
              <a:chOff x="8690636" y="2851198"/>
              <a:chExt cx="897618" cy="2825424"/>
            </a:xfrm>
          </p:grpSpPr>
          <p:sp>
            <p:nvSpPr>
              <p:cNvPr id="14" name="TextBox 13"/>
              <p:cNvSpPr txBox="1"/>
              <p:nvPr/>
            </p:nvSpPr>
            <p:spPr>
              <a:xfrm>
                <a:off x="8942917" y="5091847"/>
                <a:ext cx="393056" cy="584775"/>
              </a:xfrm>
              <a:prstGeom prst="rect">
                <a:avLst/>
              </a:prstGeom>
              <a:noFill/>
            </p:spPr>
            <p:txBody>
              <a:bodyPr wrap="none" rtlCol="0">
                <a:spAutoFit/>
              </a:bodyPr>
              <a:lstStyle/>
              <a:p>
                <a:pPr algn="ctr"/>
                <a:r>
                  <a:rPr lang="en-US" sz="3200" dirty="0" smtClean="0"/>
                  <a:t>2</a:t>
                </a:r>
                <a:endParaRPr lang="en-US" sz="3200" dirty="0"/>
              </a:p>
            </p:txBody>
          </p:sp>
          <p:sp>
            <p:nvSpPr>
              <p:cNvPr id="21" name="Rectangle 20"/>
              <p:cNvSpPr/>
              <p:nvPr/>
            </p:nvSpPr>
            <p:spPr>
              <a:xfrm>
                <a:off x="8690636" y="2851198"/>
                <a:ext cx="897618" cy="2075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608915" y="4059333"/>
              <a:ext cx="897618" cy="2122899"/>
              <a:chOff x="9803989" y="3553723"/>
              <a:chExt cx="897618" cy="2122899"/>
            </a:xfrm>
          </p:grpSpPr>
          <p:sp>
            <p:nvSpPr>
              <p:cNvPr id="17" name="TextBox 16"/>
              <p:cNvSpPr txBox="1"/>
              <p:nvPr/>
            </p:nvSpPr>
            <p:spPr>
              <a:xfrm>
                <a:off x="10056270" y="5091847"/>
                <a:ext cx="393056" cy="584775"/>
              </a:xfrm>
              <a:prstGeom prst="rect">
                <a:avLst/>
              </a:prstGeom>
              <a:noFill/>
            </p:spPr>
            <p:txBody>
              <a:bodyPr wrap="none" rtlCol="0">
                <a:spAutoFit/>
              </a:bodyPr>
              <a:lstStyle/>
              <a:p>
                <a:pPr algn="ctr"/>
                <a:r>
                  <a:rPr lang="en-US" sz="3200" dirty="0" smtClean="0"/>
                  <a:t>3</a:t>
                </a:r>
                <a:endParaRPr lang="en-US" sz="3200" dirty="0"/>
              </a:p>
            </p:txBody>
          </p:sp>
          <p:sp>
            <p:nvSpPr>
              <p:cNvPr id="22" name="Rectangle 21"/>
              <p:cNvSpPr/>
              <p:nvPr/>
            </p:nvSpPr>
            <p:spPr>
              <a:xfrm>
                <a:off x="9803989" y="3553723"/>
                <a:ext cx="897618" cy="1373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515489" y="5097032"/>
              <a:ext cx="897618" cy="1085200"/>
              <a:chOff x="10917340" y="4591422"/>
              <a:chExt cx="897618" cy="1085200"/>
            </a:xfrm>
          </p:grpSpPr>
          <p:sp>
            <p:nvSpPr>
              <p:cNvPr id="18" name="TextBox 17"/>
              <p:cNvSpPr txBox="1"/>
              <p:nvPr/>
            </p:nvSpPr>
            <p:spPr>
              <a:xfrm>
                <a:off x="11169621" y="5091847"/>
                <a:ext cx="393056" cy="584775"/>
              </a:xfrm>
              <a:prstGeom prst="rect">
                <a:avLst/>
              </a:prstGeom>
              <a:noFill/>
            </p:spPr>
            <p:txBody>
              <a:bodyPr wrap="none" rtlCol="0">
                <a:spAutoFit/>
              </a:bodyPr>
              <a:lstStyle/>
              <a:p>
                <a:pPr algn="ctr"/>
                <a:r>
                  <a:rPr lang="en-US" sz="3200" dirty="0" smtClean="0"/>
                  <a:t>4</a:t>
                </a:r>
                <a:endParaRPr lang="en-US" sz="3200" dirty="0"/>
              </a:p>
            </p:txBody>
          </p:sp>
          <p:sp>
            <p:nvSpPr>
              <p:cNvPr id="23" name="Rectangle 22"/>
              <p:cNvSpPr/>
              <p:nvPr/>
            </p:nvSpPr>
            <p:spPr>
              <a:xfrm>
                <a:off x="10917340" y="4591422"/>
                <a:ext cx="897618" cy="335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p:nvPr/>
          </p:nvCxnSpPr>
          <p:spPr>
            <a:xfrm flipV="1">
              <a:off x="782301" y="2786443"/>
              <a:ext cx="0" cy="2646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6200000">
              <a:off x="-1018656" y="3891140"/>
              <a:ext cx="2794169" cy="584775"/>
            </a:xfrm>
            <a:prstGeom prst="rect">
              <a:avLst/>
            </a:prstGeom>
            <a:noFill/>
          </p:spPr>
          <p:txBody>
            <a:bodyPr wrap="square" rtlCol="0">
              <a:spAutoFit/>
            </a:bodyPr>
            <a:lstStyle/>
            <a:p>
              <a:pPr algn="ctr"/>
              <a:r>
                <a:rPr lang="en-US" sz="3200" dirty="0" smtClean="0"/>
                <a:t>Density</a:t>
              </a:r>
              <a:endParaRPr lang="en-US" sz="3200" dirty="0"/>
            </a:p>
          </p:txBody>
        </p:sp>
        <p:sp>
          <p:nvSpPr>
            <p:cNvPr id="26" name="TextBox 25"/>
            <p:cNvSpPr txBox="1"/>
            <p:nvPr/>
          </p:nvSpPr>
          <p:spPr>
            <a:xfrm>
              <a:off x="889193" y="6121311"/>
              <a:ext cx="4523914" cy="584775"/>
            </a:xfrm>
            <a:prstGeom prst="rect">
              <a:avLst/>
            </a:prstGeom>
            <a:noFill/>
          </p:spPr>
          <p:txBody>
            <a:bodyPr wrap="square" rtlCol="0">
              <a:spAutoFit/>
            </a:bodyPr>
            <a:lstStyle/>
            <a:p>
              <a:pPr algn="ctr"/>
              <a:r>
                <a:rPr lang="en-US" sz="3200" smtClean="0"/>
                <a:t>N heads</a:t>
              </a:r>
              <a:endParaRPr lang="en-US" sz="3200"/>
            </a:p>
          </p:txBody>
        </p:sp>
      </p:grpSp>
      <p:sp>
        <p:nvSpPr>
          <p:cNvPr id="31" name="TextBox 30"/>
          <p:cNvSpPr txBox="1"/>
          <p:nvPr/>
        </p:nvSpPr>
        <p:spPr>
          <a:xfrm>
            <a:off x="5989076" y="4443643"/>
            <a:ext cx="6389586" cy="1200329"/>
          </a:xfrm>
          <a:prstGeom prst="rect">
            <a:avLst/>
          </a:prstGeom>
          <a:noFill/>
        </p:spPr>
        <p:txBody>
          <a:bodyPr wrap="square" rtlCol="0">
            <a:spAutoFit/>
          </a:bodyPr>
          <a:lstStyle/>
          <a:p>
            <a:r>
              <a:rPr lang="en-US" sz="2400" dirty="0" smtClean="0"/>
              <a:t>Where	</a:t>
            </a:r>
            <a:r>
              <a:rPr lang="en-US" sz="2400" i="1" dirty="0" smtClean="0"/>
              <a:t>k</a:t>
            </a:r>
            <a:r>
              <a:rPr lang="en-US" sz="2400" dirty="0" smtClean="0"/>
              <a:t> = specific outcome (e.g., </a:t>
            </a:r>
            <a:r>
              <a:rPr lang="en-GB" sz="2400" dirty="0" smtClean="0"/>
              <a:t>2 </a:t>
            </a:r>
            <a:r>
              <a:rPr lang="is-IS" sz="2400" dirty="0" smtClean="0"/>
              <a:t>Heads)</a:t>
            </a:r>
          </a:p>
          <a:p>
            <a:r>
              <a:rPr lang="is-IS" sz="2400" dirty="0" smtClean="0"/>
              <a:t>	</a:t>
            </a:r>
            <a:r>
              <a:rPr lang="is-IS" sz="2400" i="1" dirty="0" smtClean="0"/>
              <a:t>n</a:t>
            </a:r>
            <a:r>
              <a:rPr lang="is-IS" sz="2400" dirty="0" smtClean="0"/>
              <a:t> = number of trials (e.g., 4 flips)</a:t>
            </a:r>
          </a:p>
          <a:p>
            <a:r>
              <a:rPr lang="is-IS" sz="2400" dirty="0"/>
              <a:t>	</a:t>
            </a:r>
            <a:r>
              <a:rPr lang="is-IS" sz="2400" i="1" dirty="0" smtClean="0"/>
              <a:t>p</a:t>
            </a:r>
            <a:r>
              <a:rPr lang="is-IS" sz="2400" dirty="0" smtClean="0"/>
              <a:t> = probability of success (e.g., Heads)</a:t>
            </a:r>
            <a:endParaRPr lang="en-US" sz="2400" dirty="0"/>
          </a:p>
        </p:txBody>
      </p:sp>
      <p:sp>
        <p:nvSpPr>
          <p:cNvPr id="33" name="TextBox 32"/>
          <p:cNvSpPr txBox="1"/>
          <p:nvPr/>
        </p:nvSpPr>
        <p:spPr>
          <a:xfrm>
            <a:off x="4604274" y="1469549"/>
            <a:ext cx="7482020" cy="584775"/>
          </a:xfrm>
          <a:prstGeom prst="rect">
            <a:avLst/>
          </a:prstGeom>
          <a:noFill/>
        </p:spPr>
        <p:txBody>
          <a:bodyPr wrap="square" rtlCol="0">
            <a:spAutoFit/>
          </a:bodyPr>
          <a:lstStyle/>
          <a:p>
            <a:pPr algn="r"/>
            <a:r>
              <a:rPr lang="en-US" sz="3200" dirty="0" smtClean="0"/>
              <a:t>Generalizable to any two outcome scenario</a:t>
            </a:r>
            <a:endParaRPr lang="en-US" sz="3200" dirty="0"/>
          </a:p>
        </p:txBody>
      </p:sp>
    </p:spTree>
    <p:extLst>
      <p:ext uri="{BB962C8B-B14F-4D97-AF65-F5344CB8AC3E}">
        <p14:creationId xmlns:p14="http://schemas.microsoft.com/office/powerpoint/2010/main" val="343660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2607084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0" y="3358611"/>
            <a:ext cx="12192000" cy="1323439"/>
          </a:xfrm>
          <a:prstGeom prst="rect">
            <a:avLst/>
          </a:prstGeom>
          <a:noFill/>
        </p:spPr>
        <p:txBody>
          <a:bodyPr wrap="square" rtlCol="0">
            <a:spAutoFit/>
          </a:bodyPr>
          <a:lstStyle/>
          <a:p>
            <a:pPr algn="ctr"/>
            <a:r>
              <a:rPr lang="en-US" sz="4000" i="1" dirty="0" smtClean="0"/>
              <a:t>Q: Are changes in the number of dinosaur species through the Mesozoic distinguishable from flipping a fair coin?</a:t>
            </a:r>
          </a:p>
        </p:txBody>
      </p:sp>
    </p:spTree>
    <p:extLst>
      <p:ext uri="{BB962C8B-B14F-4D97-AF65-F5344CB8AC3E}">
        <p14:creationId xmlns:p14="http://schemas.microsoft.com/office/powerpoint/2010/main" val="18036385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3116" t="15359" r="13888" b="3123"/>
          <a:stretch/>
        </p:blipFill>
        <p:spPr>
          <a:xfrm>
            <a:off x="2368952" y="1346857"/>
            <a:ext cx="7454097" cy="520278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2951544" y="6458217"/>
            <a:ext cx="6871505" cy="369332"/>
          </a:xfrm>
          <a:prstGeom prst="rect">
            <a:avLst/>
          </a:prstGeom>
          <a:noFill/>
        </p:spPr>
        <p:txBody>
          <a:bodyPr wrap="square" rtlCol="0">
            <a:spAutoFit/>
          </a:bodyPr>
          <a:lstStyle/>
          <a:p>
            <a:pPr algn="ctr"/>
            <a:r>
              <a:rPr lang="en-US" smtClean="0"/>
              <a:t>Time </a:t>
            </a:r>
            <a:r>
              <a:rPr lang="en-US" dirty="0" smtClean="0"/>
              <a:t>(Ma)</a:t>
            </a:r>
            <a:endParaRPr lang="en-US" dirty="0"/>
          </a:p>
        </p:txBody>
      </p:sp>
    </p:spTree>
    <p:extLst>
      <p:ext uri="{BB962C8B-B14F-4D97-AF65-F5344CB8AC3E}">
        <p14:creationId xmlns:p14="http://schemas.microsoft.com/office/powerpoint/2010/main" val="15644459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3116" t="15359" r="13888" b="3123"/>
          <a:stretch/>
        </p:blipFill>
        <p:spPr>
          <a:xfrm>
            <a:off x="2368952" y="1346857"/>
            <a:ext cx="7454097" cy="520278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2951544" y="6458217"/>
            <a:ext cx="6871505" cy="369332"/>
          </a:xfrm>
          <a:prstGeom prst="rect">
            <a:avLst/>
          </a:prstGeom>
          <a:noFill/>
        </p:spPr>
        <p:txBody>
          <a:bodyPr wrap="square" rtlCol="0">
            <a:spAutoFit/>
          </a:bodyPr>
          <a:lstStyle/>
          <a:p>
            <a:pPr algn="ctr"/>
            <a:r>
              <a:rPr lang="en-US" smtClean="0"/>
              <a:t>Time </a:t>
            </a:r>
            <a:r>
              <a:rPr lang="en-US" dirty="0" smtClean="0"/>
              <a:t>(Ma)</a:t>
            </a:r>
            <a:endParaRPr lang="en-US" dirty="0"/>
          </a:p>
        </p:txBody>
      </p:sp>
      <p:sp>
        <p:nvSpPr>
          <p:cNvPr id="9" name="Up Arrow 8"/>
          <p:cNvSpPr/>
          <p:nvPr/>
        </p:nvSpPr>
        <p:spPr>
          <a:xfrm>
            <a:off x="3842796" y="4096854"/>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flipV="1">
            <a:off x="4311570" y="4085279"/>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4505445" y="3894297"/>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4710896" y="3732631"/>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flipV="1">
            <a:off x="4992550" y="4069787"/>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flipV="1">
            <a:off x="5184498" y="4260769"/>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5551996" y="4202894"/>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flipV="1">
            <a:off x="5407799" y="4353746"/>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a:off x="5762271" y="4065926"/>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p:cNvSpPr/>
          <p:nvPr/>
        </p:nvSpPr>
        <p:spPr>
          <a:xfrm>
            <a:off x="5879946" y="3697466"/>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a:off x="6124943" y="3757267"/>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p:cNvSpPr/>
          <p:nvPr/>
        </p:nvSpPr>
        <p:spPr>
          <a:xfrm>
            <a:off x="7064422" y="3377231"/>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a:off x="7320995" y="2626806"/>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8966528" y="2212047"/>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8864281" y="3440892"/>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flipV="1">
            <a:off x="6451449" y="3603321"/>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flipV="1">
            <a:off x="6638574" y="3802021"/>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p:cNvSpPr/>
          <p:nvPr/>
        </p:nvSpPr>
        <p:spPr>
          <a:xfrm>
            <a:off x="6811707" y="4062069"/>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p:cNvSpPr/>
          <p:nvPr/>
        </p:nvSpPr>
        <p:spPr>
          <a:xfrm>
            <a:off x="7021982" y="3925101"/>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flipV="1">
            <a:off x="7983168" y="2796952"/>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 Arrow 28"/>
          <p:cNvSpPr/>
          <p:nvPr/>
        </p:nvSpPr>
        <p:spPr>
          <a:xfrm flipV="1">
            <a:off x="8309191" y="3354469"/>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flipV="1">
            <a:off x="8668003" y="3528085"/>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p:cNvSpPr/>
          <p:nvPr/>
        </p:nvSpPr>
        <p:spPr>
          <a:xfrm flipV="1">
            <a:off x="8808828" y="3865681"/>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flipV="1">
            <a:off x="9505238" y="1668422"/>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p:cNvSpPr/>
          <p:nvPr/>
        </p:nvSpPr>
        <p:spPr>
          <a:xfrm flipV="1">
            <a:off x="3109734" y="4469175"/>
            <a:ext cx="266218" cy="38196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Up Arrow 34"/>
          <p:cNvSpPr/>
          <p:nvPr/>
        </p:nvSpPr>
        <p:spPr>
          <a:xfrm>
            <a:off x="3485909" y="4341854"/>
            <a:ext cx="266218" cy="38196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55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605737031"/>
              </p:ext>
            </p:extLst>
          </p:nvPr>
        </p:nvGraphicFramePr>
        <p:xfrm>
          <a:off x="2624154" y="1759351"/>
          <a:ext cx="1729772" cy="4754880"/>
        </p:xfrm>
        <a:graphic>
          <a:graphicData uri="http://schemas.openxmlformats.org/drawingml/2006/table">
            <a:tbl>
              <a:tblPr firstRow="1" bandRow="1">
                <a:tableStyleId>{5C22544A-7EE6-4342-B048-85BDC9FD1C3A}</a:tableStyleId>
              </a:tblPr>
              <a:tblGrid>
                <a:gridCol w="864886"/>
                <a:gridCol w="864886"/>
              </a:tblGrid>
              <a:tr h="208346">
                <a:tc>
                  <a:txBody>
                    <a:bodyPr/>
                    <a:lstStyle/>
                    <a:p>
                      <a:pPr algn="ctr"/>
                      <a:r>
                        <a:rPr lang="en-US" sz="2000" b="1" i="1" dirty="0" smtClean="0">
                          <a:solidFill>
                            <a:schemeClr val="tx1"/>
                          </a:solidFill>
                        </a:rPr>
                        <a:t>x</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i="1" dirty="0" smtClean="0">
                          <a:solidFill>
                            <a:schemeClr val="tx1"/>
                          </a:solidFill>
                        </a:rPr>
                        <a:t>y</a:t>
                      </a:r>
                      <a:endParaRPr lang="en-US" sz="2000" b="1" i="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6882">
                <a:tc>
                  <a:txBody>
                    <a:bodyPr/>
                    <a:lstStyle/>
                    <a:p>
                      <a:pPr algn="ctr"/>
                      <a:r>
                        <a:rPr lang="en-US" sz="2000" dirty="0" smtClean="0"/>
                        <a:t>10</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9.14</a:t>
                      </a:r>
                      <a:endParaRPr 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8</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9</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8.77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11</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8.10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6.13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3.10</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12</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9.13</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7</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7.26</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6882">
                <a:tc>
                  <a:txBody>
                    <a:bodyPr/>
                    <a:lstStyle/>
                    <a:p>
                      <a:pPr algn="ctr"/>
                      <a:r>
                        <a:rPr lang="en-US" sz="2000" dirty="0" smtClean="0"/>
                        <a:t>5</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dirty="0" smtClean="0"/>
                        <a:t>4.74</a:t>
                      </a:r>
                      <a:endParaRPr 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5" name="Group 14"/>
          <p:cNvGrpSpPr/>
          <p:nvPr/>
        </p:nvGrpSpPr>
        <p:grpSpPr>
          <a:xfrm>
            <a:off x="6356430" y="2682118"/>
            <a:ext cx="4437043" cy="2909346"/>
            <a:chOff x="6356430" y="2130955"/>
            <a:chExt cx="4437043" cy="2909346"/>
          </a:xfrm>
        </p:grpSpPr>
        <p:grpSp>
          <p:nvGrpSpPr>
            <p:cNvPr id="13" name="Group 12"/>
            <p:cNvGrpSpPr/>
            <p:nvPr/>
          </p:nvGrpSpPr>
          <p:grpSpPr>
            <a:xfrm>
              <a:off x="6356430" y="2130955"/>
              <a:ext cx="3381626" cy="1144836"/>
              <a:chOff x="6356430" y="2130955"/>
              <a:chExt cx="3381626" cy="1144836"/>
            </a:xfrm>
          </p:grpSpPr>
          <mc:AlternateContent xmlns:mc="http://schemas.openxmlformats.org/markup-compatibility/2006" xmlns:a14="http://schemas.microsoft.com/office/drawing/2010/main">
            <mc:Choice Requires="a14">
              <p:sp>
                <p:nvSpPr>
                  <p:cNvPr id="8" name="TextBox 7"/>
                  <p:cNvSpPr txBox="1"/>
                  <p:nvPr/>
                </p:nvSpPr>
                <p:spPr>
                  <a:xfrm>
                    <a:off x="7981037" y="2906459"/>
                    <a:ext cx="1757019"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=0.5</m:t>
                          </m:r>
                          <m:r>
                            <a:rPr lang="en-GB" sz="2400" b="0" i="1" smtClean="0">
                              <a:latin typeface="Cambria Math" charset="0"/>
                            </a:rPr>
                            <m:t>𝑥</m:t>
                          </m:r>
                          <m:r>
                            <a:rPr lang="en-GB" sz="2400" b="0" i="1" smtClean="0">
                              <a:latin typeface="Cambria Math" charset="0"/>
                            </a:rPr>
                            <m:t>+3</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981037" y="2906459"/>
                    <a:ext cx="1757019" cy="369332"/>
                  </a:xfrm>
                  <a:prstGeom prst="rect">
                    <a:avLst/>
                  </a:prstGeom>
                  <a:blipFill rotWithShape="0">
                    <a:blip r:embed="rId4"/>
                    <a:stretch>
                      <a:fillRect l="-5556" r="-2083" b="-22951"/>
                    </a:stretch>
                  </a:blipFill>
                </p:spPr>
                <p:txBody>
                  <a:bodyPr/>
                  <a:lstStyle/>
                  <a:p>
                    <a:r>
                      <a:rPr lang="en-US">
                        <a:noFill/>
                      </a:rPr>
                      <a:t> </a:t>
                    </a:r>
                  </a:p>
                </p:txBody>
              </p:sp>
            </mc:Fallback>
          </mc:AlternateContent>
          <p:sp>
            <p:nvSpPr>
              <p:cNvPr id="11" name="TextBox 10"/>
              <p:cNvSpPr txBox="1"/>
              <p:nvPr/>
            </p:nvSpPr>
            <p:spPr>
              <a:xfrm>
                <a:off x="6356430" y="2130955"/>
                <a:ext cx="1633781" cy="584775"/>
              </a:xfrm>
              <a:prstGeom prst="rect">
                <a:avLst/>
              </a:prstGeom>
              <a:noFill/>
            </p:spPr>
            <p:txBody>
              <a:bodyPr wrap="none" rtlCol="0">
                <a:spAutoFit/>
              </a:bodyPr>
              <a:lstStyle/>
              <a:p>
                <a:r>
                  <a:rPr lang="en-US" sz="3200" b="1" dirty="0" smtClean="0">
                    <a:solidFill>
                      <a:srgbClr val="0432FF"/>
                    </a:solidFill>
                  </a:rPr>
                  <a:t>Model A</a:t>
                </a:r>
                <a:endParaRPr lang="en-US" sz="3200" b="1" dirty="0">
                  <a:solidFill>
                    <a:srgbClr val="0432FF"/>
                  </a:solidFill>
                </a:endParaRPr>
              </a:p>
            </p:txBody>
          </p:sp>
        </p:grpSp>
        <p:grpSp>
          <p:nvGrpSpPr>
            <p:cNvPr id="14" name="Group 13"/>
            <p:cNvGrpSpPr/>
            <p:nvPr/>
          </p:nvGrpSpPr>
          <p:grpSpPr>
            <a:xfrm>
              <a:off x="6356430" y="3895465"/>
              <a:ext cx="4437043" cy="1144836"/>
              <a:chOff x="6356430" y="3895465"/>
              <a:chExt cx="4437043" cy="1144836"/>
            </a:xfrm>
          </p:grpSpPr>
          <mc:AlternateContent xmlns:mc="http://schemas.openxmlformats.org/markup-compatibility/2006" xmlns:a14="http://schemas.microsoft.com/office/drawing/2010/main">
            <mc:Choice Requires="a14">
              <p:sp>
                <p:nvSpPr>
                  <p:cNvPr id="9" name="TextBox 8"/>
                  <p:cNvSpPr txBox="1"/>
                  <p:nvPr/>
                </p:nvSpPr>
                <p:spPr>
                  <a:xfrm>
                    <a:off x="6925619" y="4670969"/>
                    <a:ext cx="386785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charset="0"/>
                            </a:rPr>
                            <m:t>𝑦</m:t>
                          </m:r>
                          <m:r>
                            <a:rPr lang="en-GB" sz="2400" b="0" i="1" smtClean="0">
                              <a:latin typeface="Cambria Math" charset="0"/>
                            </a:rPr>
                            <m:t>=</m:t>
                          </m:r>
                          <m:sSup>
                            <m:sSupPr>
                              <m:ctrlPr>
                                <a:rPr lang="en-GB" sz="2400" b="0" i="1" smtClean="0">
                                  <a:latin typeface="Cambria Math" charset="0"/>
                                </a:rPr>
                              </m:ctrlPr>
                            </m:sSupPr>
                            <m:e>
                              <m:r>
                                <a:rPr lang="en-GB" sz="2400" b="0" i="1" smtClean="0">
                                  <a:latin typeface="Cambria Math" charset="0"/>
                                </a:rPr>
                                <m:t>0.1267</m:t>
                              </m:r>
                              <m:r>
                                <a:rPr lang="en-GB" sz="2400" b="0" i="1" smtClean="0">
                                  <a:latin typeface="Cambria Math" charset="0"/>
                                </a:rPr>
                                <m:t>𝑥</m:t>
                              </m:r>
                            </m:e>
                            <m:sup>
                              <m:r>
                                <a:rPr lang="en-GB" sz="2400" b="0" i="1" smtClean="0">
                                  <a:latin typeface="Cambria Math" charset="0"/>
                                </a:rPr>
                                <m:t>2</m:t>
                              </m:r>
                            </m:sup>
                          </m:sSup>
                          <m:r>
                            <a:rPr lang="en-GB" sz="2400" b="0" i="1" smtClean="0">
                              <a:latin typeface="Cambria Math" charset="0"/>
                            </a:rPr>
                            <m:t>+2.7808</m:t>
                          </m:r>
                          <m:r>
                            <a:rPr lang="en-GB" sz="2400" b="0" i="1" smtClean="0">
                              <a:latin typeface="Cambria Math" charset="0"/>
                            </a:rPr>
                            <m:t>𝑥</m:t>
                          </m:r>
                          <m:r>
                            <a:rPr lang="en-GB" sz="2400" b="0" i="0" smtClean="0">
                              <a:latin typeface="Cambria Math" charset="0"/>
                            </a:rPr>
                            <m:t>−6</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6925619" y="4670969"/>
                    <a:ext cx="3867854" cy="369332"/>
                  </a:xfrm>
                  <a:prstGeom prst="rect">
                    <a:avLst/>
                  </a:prstGeom>
                  <a:blipFill rotWithShape="0">
                    <a:blip r:embed="rId5"/>
                    <a:stretch>
                      <a:fillRect l="-2205" t="-1667" r="-472" b="-23333"/>
                    </a:stretch>
                  </a:blipFill>
                </p:spPr>
                <p:txBody>
                  <a:bodyPr/>
                  <a:lstStyle/>
                  <a:p>
                    <a:r>
                      <a:rPr lang="en-US">
                        <a:noFill/>
                      </a:rPr>
                      <a:t> </a:t>
                    </a:r>
                  </a:p>
                </p:txBody>
              </p:sp>
            </mc:Fallback>
          </mc:AlternateContent>
          <p:sp>
            <p:nvSpPr>
              <p:cNvPr id="12" name="TextBox 11"/>
              <p:cNvSpPr txBox="1"/>
              <p:nvPr/>
            </p:nvSpPr>
            <p:spPr>
              <a:xfrm>
                <a:off x="6356430" y="3895465"/>
                <a:ext cx="1616148" cy="584775"/>
              </a:xfrm>
              <a:prstGeom prst="rect">
                <a:avLst/>
              </a:prstGeom>
              <a:noFill/>
            </p:spPr>
            <p:txBody>
              <a:bodyPr wrap="none" rtlCol="0">
                <a:spAutoFit/>
              </a:bodyPr>
              <a:lstStyle/>
              <a:p>
                <a:r>
                  <a:rPr lang="en-US" sz="3200" b="1" dirty="0" smtClean="0">
                    <a:solidFill>
                      <a:srgbClr val="C00000"/>
                    </a:solidFill>
                  </a:rPr>
                  <a:t>Model B</a:t>
                </a:r>
                <a:endParaRPr lang="en-US" sz="3200" b="1" dirty="0">
                  <a:solidFill>
                    <a:srgbClr val="C00000"/>
                  </a:solidFill>
                </a:endParaRPr>
              </a:p>
            </p:txBody>
          </p:sp>
        </p:grpSp>
      </p:grpSp>
    </p:spTree>
    <p:extLst>
      <p:ext uri="{BB962C8B-B14F-4D97-AF65-F5344CB8AC3E}">
        <p14:creationId xmlns:p14="http://schemas.microsoft.com/office/powerpoint/2010/main" val="12598111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33" name="Group 32"/>
          <p:cNvGrpSpPr/>
          <p:nvPr/>
        </p:nvGrpSpPr>
        <p:grpSpPr>
          <a:xfrm>
            <a:off x="1213964" y="2032244"/>
            <a:ext cx="9764073" cy="487802"/>
            <a:chOff x="1213964" y="1967696"/>
            <a:chExt cx="9764073" cy="487802"/>
          </a:xfrm>
        </p:grpSpPr>
        <p:sp>
          <p:nvSpPr>
            <p:cNvPr id="9" name="Up Arrow 8"/>
            <p:cNvSpPr/>
            <p:nvPr/>
          </p:nvSpPr>
          <p:spPr>
            <a:xfrm>
              <a:off x="196789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flipV="1">
              <a:off x="234485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2721818"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309878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flipV="1">
              <a:off x="3475745"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flipV="1">
              <a:off x="3852708"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460663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flipV="1">
              <a:off x="422967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a:off x="498359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p:cNvSpPr/>
            <p:nvPr/>
          </p:nvSpPr>
          <p:spPr>
            <a:xfrm>
              <a:off x="5360562"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a:off x="573752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p:cNvSpPr/>
            <p:nvPr/>
          </p:nvSpPr>
          <p:spPr>
            <a:xfrm>
              <a:off x="762234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a:off x="799930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1026108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988412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flipV="1">
              <a:off x="6114489"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flipV="1">
              <a:off x="649145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p:cNvSpPr/>
            <p:nvPr/>
          </p:nvSpPr>
          <p:spPr>
            <a:xfrm>
              <a:off x="686841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p:cNvSpPr/>
            <p:nvPr/>
          </p:nvSpPr>
          <p:spPr>
            <a:xfrm>
              <a:off x="724537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flipV="1">
              <a:off x="837627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 Arrow 28"/>
            <p:cNvSpPr/>
            <p:nvPr/>
          </p:nvSpPr>
          <p:spPr>
            <a:xfrm flipV="1">
              <a:off x="875323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flipV="1">
              <a:off x="9130197"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p:cNvSpPr/>
            <p:nvPr/>
          </p:nvSpPr>
          <p:spPr>
            <a:xfrm flipV="1">
              <a:off x="950716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flipV="1">
              <a:off x="1063805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p:cNvSpPr/>
            <p:nvPr/>
          </p:nvSpPr>
          <p:spPr>
            <a:xfrm flipV="1">
              <a:off x="121396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Up Arrow 34"/>
            <p:cNvSpPr/>
            <p:nvPr/>
          </p:nvSpPr>
          <p:spPr>
            <a:xfrm>
              <a:off x="159092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76915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33" name="Group 32"/>
          <p:cNvGrpSpPr/>
          <p:nvPr/>
        </p:nvGrpSpPr>
        <p:grpSpPr>
          <a:xfrm>
            <a:off x="1213964" y="2032244"/>
            <a:ext cx="9764073" cy="487802"/>
            <a:chOff x="1213964" y="1967696"/>
            <a:chExt cx="9764073" cy="487802"/>
          </a:xfrm>
        </p:grpSpPr>
        <p:sp>
          <p:nvSpPr>
            <p:cNvPr id="9" name="Up Arrow 8"/>
            <p:cNvSpPr/>
            <p:nvPr/>
          </p:nvSpPr>
          <p:spPr>
            <a:xfrm>
              <a:off x="196789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flipV="1">
              <a:off x="234485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2721818"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309878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flipV="1">
              <a:off x="3475745"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flipV="1">
              <a:off x="3852708"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460663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flipV="1">
              <a:off x="422967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a:off x="498359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p:cNvSpPr/>
            <p:nvPr/>
          </p:nvSpPr>
          <p:spPr>
            <a:xfrm>
              <a:off x="5360562"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a:off x="573752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p:cNvSpPr/>
            <p:nvPr/>
          </p:nvSpPr>
          <p:spPr>
            <a:xfrm>
              <a:off x="762234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a:off x="799930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1026108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988412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flipV="1">
              <a:off x="6114489"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flipV="1">
              <a:off x="649145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p:cNvSpPr/>
            <p:nvPr/>
          </p:nvSpPr>
          <p:spPr>
            <a:xfrm>
              <a:off x="686841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p:cNvSpPr/>
            <p:nvPr/>
          </p:nvSpPr>
          <p:spPr>
            <a:xfrm>
              <a:off x="724537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flipV="1">
              <a:off x="837627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 Arrow 28"/>
            <p:cNvSpPr/>
            <p:nvPr/>
          </p:nvSpPr>
          <p:spPr>
            <a:xfrm flipV="1">
              <a:off x="875323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flipV="1">
              <a:off x="9130197"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p:cNvSpPr/>
            <p:nvPr/>
          </p:nvSpPr>
          <p:spPr>
            <a:xfrm flipV="1">
              <a:off x="950716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flipV="1">
              <a:off x="1063805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p:cNvSpPr/>
            <p:nvPr/>
          </p:nvSpPr>
          <p:spPr>
            <a:xfrm flipV="1">
              <a:off x="121396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Up Arrow 34"/>
            <p:cNvSpPr/>
            <p:nvPr/>
          </p:nvSpPr>
          <p:spPr>
            <a:xfrm>
              <a:off x="159092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3747957" y="3522949"/>
            <a:ext cx="4696087" cy="523220"/>
            <a:chOff x="3528761" y="3257107"/>
            <a:chExt cx="4696087" cy="523220"/>
          </a:xfrm>
        </p:grpSpPr>
        <p:grpSp>
          <p:nvGrpSpPr>
            <p:cNvPr id="39" name="Group 38"/>
            <p:cNvGrpSpPr/>
            <p:nvPr/>
          </p:nvGrpSpPr>
          <p:grpSpPr>
            <a:xfrm>
              <a:off x="3528761" y="3257107"/>
              <a:ext cx="1454838" cy="523220"/>
              <a:chOff x="2920709" y="3590079"/>
              <a:chExt cx="1454838" cy="523220"/>
            </a:xfrm>
          </p:grpSpPr>
          <p:sp>
            <p:nvSpPr>
              <p:cNvPr id="36" name="Up Arrow 35"/>
              <p:cNvSpPr/>
              <p:nvPr/>
            </p:nvSpPr>
            <p:spPr>
              <a:xfrm flipV="1">
                <a:off x="2920709" y="3607788"/>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588152" y="3590079"/>
                <a:ext cx="787395" cy="523220"/>
              </a:xfrm>
              <a:prstGeom prst="rect">
                <a:avLst/>
              </a:prstGeom>
              <a:noFill/>
            </p:spPr>
            <p:txBody>
              <a:bodyPr wrap="none" rtlCol="0">
                <a:spAutoFit/>
              </a:bodyPr>
              <a:lstStyle/>
              <a:p>
                <a:r>
                  <a:rPr lang="en-US" sz="2800" dirty="0" smtClean="0"/>
                  <a:t>x 12</a:t>
                </a:r>
                <a:endParaRPr lang="en-US" sz="2800" dirty="0"/>
              </a:p>
            </p:txBody>
          </p:sp>
        </p:grpSp>
        <p:grpSp>
          <p:nvGrpSpPr>
            <p:cNvPr id="8" name="Group 7"/>
            <p:cNvGrpSpPr/>
            <p:nvPr/>
          </p:nvGrpSpPr>
          <p:grpSpPr>
            <a:xfrm>
              <a:off x="6736745" y="3257107"/>
              <a:ext cx="1488103" cy="523220"/>
              <a:chOff x="2920709" y="4397506"/>
              <a:chExt cx="1488103" cy="523220"/>
            </a:xfrm>
          </p:grpSpPr>
          <p:sp>
            <p:nvSpPr>
              <p:cNvPr id="37" name="Up Arrow 36"/>
              <p:cNvSpPr/>
              <p:nvPr/>
            </p:nvSpPr>
            <p:spPr>
              <a:xfrm>
                <a:off x="2920709" y="4415215"/>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621417" y="4397506"/>
                <a:ext cx="787395" cy="523220"/>
              </a:xfrm>
              <a:prstGeom prst="rect">
                <a:avLst/>
              </a:prstGeom>
              <a:noFill/>
            </p:spPr>
            <p:txBody>
              <a:bodyPr wrap="none" rtlCol="0">
                <a:spAutoFit/>
              </a:bodyPr>
              <a:lstStyle/>
              <a:p>
                <a:r>
                  <a:rPr lang="en-US" sz="2800" smtClean="0"/>
                  <a:t>x 14</a:t>
                </a:r>
                <a:endParaRPr lang="en-US" sz="2800"/>
              </a:p>
            </p:txBody>
          </p:sp>
        </p:grpSp>
      </p:grpSp>
    </p:spTree>
    <p:extLst>
      <p:ext uri="{BB962C8B-B14F-4D97-AF65-F5344CB8AC3E}">
        <p14:creationId xmlns:p14="http://schemas.microsoft.com/office/powerpoint/2010/main" val="11705088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33" name="Group 32"/>
          <p:cNvGrpSpPr/>
          <p:nvPr/>
        </p:nvGrpSpPr>
        <p:grpSpPr>
          <a:xfrm>
            <a:off x="1213964" y="2032244"/>
            <a:ext cx="9764073" cy="487802"/>
            <a:chOff x="1213964" y="1967696"/>
            <a:chExt cx="9764073" cy="487802"/>
          </a:xfrm>
        </p:grpSpPr>
        <p:sp>
          <p:nvSpPr>
            <p:cNvPr id="9" name="Up Arrow 8"/>
            <p:cNvSpPr/>
            <p:nvPr/>
          </p:nvSpPr>
          <p:spPr>
            <a:xfrm>
              <a:off x="196789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flipV="1">
              <a:off x="234485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2721818"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3098781"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flipV="1">
              <a:off x="3475745"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flipV="1">
              <a:off x="3852708"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460663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flipV="1">
              <a:off x="422967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a:off x="498359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p:cNvSpPr/>
            <p:nvPr/>
          </p:nvSpPr>
          <p:spPr>
            <a:xfrm>
              <a:off x="5360562"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a:off x="5737525"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p:cNvSpPr/>
            <p:nvPr/>
          </p:nvSpPr>
          <p:spPr>
            <a:xfrm>
              <a:off x="762234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a:off x="799930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1026108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9884123"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flipV="1">
              <a:off x="6114489"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flipV="1">
              <a:off x="6491452"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p:cNvSpPr/>
            <p:nvPr/>
          </p:nvSpPr>
          <p:spPr>
            <a:xfrm>
              <a:off x="6868416"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p:cNvSpPr/>
            <p:nvPr/>
          </p:nvSpPr>
          <p:spPr>
            <a:xfrm>
              <a:off x="7245379"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flipV="1">
              <a:off x="837627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 Arrow 28"/>
            <p:cNvSpPr/>
            <p:nvPr/>
          </p:nvSpPr>
          <p:spPr>
            <a:xfrm flipV="1">
              <a:off x="875323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flipV="1">
              <a:off x="9130197"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p:cNvSpPr/>
            <p:nvPr/>
          </p:nvSpPr>
          <p:spPr>
            <a:xfrm flipV="1">
              <a:off x="9507160"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flipV="1">
              <a:off x="10638053"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p:cNvSpPr/>
            <p:nvPr/>
          </p:nvSpPr>
          <p:spPr>
            <a:xfrm flipV="1">
              <a:off x="1213964" y="1967696"/>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Up Arrow 34"/>
            <p:cNvSpPr/>
            <p:nvPr/>
          </p:nvSpPr>
          <p:spPr>
            <a:xfrm>
              <a:off x="1590927" y="1967696"/>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3747957" y="3522949"/>
            <a:ext cx="4696087" cy="523220"/>
            <a:chOff x="3528761" y="3257107"/>
            <a:chExt cx="4696087" cy="523220"/>
          </a:xfrm>
        </p:grpSpPr>
        <p:grpSp>
          <p:nvGrpSpPr>
            <p:cNvPr id="39" name="Group 38"/>
            <p:cNvGrpSpPr/>
            <p:nvPr/>
          </p:nvGrpSpPr>
          <p:grpSpPr>
            <a:xfrm>
              <a:off x="3528761" y="3257107"/>
              <a:ext cx="1454838" cy="523220"/>
              <a:chOff x="2920709" y="3590079"/>
              <a:chExt cx="1454838" cy="523220"/>
            </a:xfrm>
          </p:grpSpPr>
          <p:sp>
            <p:nvSpPr>
              <p:cNvPr id="36" name="Up Arrow 35"/>
              <p:cNvSpPr/>
              <p:nvPr/>
            </p:nvSpPr>
            <p:spPr>
              <a:xfrm flipV="1">
                <a:off x="2920709" y="3607788"/>
                <a:ext cx="339984" cy="487802"/>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588152" y="3590079"/>
                <a:ext cx="787395" cy="523220"/>
              </a:xfrm>
              <a:prstGeom prst="rect">
                <a:avLst/>
              </a:prstGeom>
              <a:noFill/>
            </p:spPr>
            <p:txBody>
              <a:bodyPr wrap="none" rtlCol="0">
                <a:spAutoFit/>
              </a:bodyPr>
              <a:lstStyle/>
              <a:p>
                <a:r>
                  <a:rPr lang="en-US" sz="2800" dirty="0" smtClean="0"/>
                  <a:t>x 12</a:t>
                </a:r>
                <a:endParaRPr lang="en-US" sz="2800" dirty="0"/>
              </a:p>
            </p:txBody>
          </p:sp>
        </p:grpSp>
        <p:grpSp>
          <p:nvGrpSpPr>
            <p:cNvPr id="8" name="Group 7"/>
            <p:cNvGrpSpPr/>
            <p:nvPr/>
          </p:nvGrpSpPr>
          <p:grpSpPr>
            <a:xfrm>
              <a:off x="6736745" y="3257107"/>
              <a:ext cx="1488103" cy="523220"/>
              <a:chOff x="2920709" y="4397506"/>
              <a:chExt cx="1488103" cy="523220"/>
            </a:xfrm>
          </p:grpSpPr>
          <p:sp>
            <p:nvSpPr>
              <p:cNvPr id="37" name="Up Arrow 36"/>
              <p:cNvSpPr/>
              <p:nvPr/>
            </p:nvSpPr>
            <p:spPr>
              <a:xfrm>
                <a:off x="2920709" y="4415215"/>
                <a:ext cx="339984" cy="487802"/>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621417" y="4397506"/>
                <a:ext cx="787395" cy="523220"/>
              </a:xfrm>
              <a:prstGeom prst="rect">
                <a:avLst/>
              </a:prstGeom>
              <a:noFill/>
            </p:spPr>
            <p:txBody>
              <a:bodyPr wrap="none" rtlCol="0">
                <a:spAutoFit/>
              </a:bodyPr>
              <a:lstStyle/>
              <a:p>
                <a:r>
                  <a:rPr lang="en-US" sz="2800" smtClean="0"/>
                  <a:t>x 14</a:t>
                </a:r>
                <a:endParaRPr lang="en-US" sz="2800"/>
              </a:p>
            </p:txBody>
          </p:sp>
        </p:grpSp>
      </p:grpSp>
      <p:grpSp>
        <p:nvGrpSpPr>
          <p:cNvPr id="6" name="Group 5"/>
          <p:cNvGrpSpPr/>
          <p:nvPr/>
        </p:nvGrpSpPr>
        <p:grpSpPr>
          <a:xfrm>
            <a:off x="1007505" y="5049073"/>
            <a:ext cx="10336615" cy="719484"/>
            <a:chOff x="1007505" y="4984525"/>
            <a:chExt cx="10336615" cy="719484"/>
          </a:xfrm>
        </p:grpSpPr>
        <p:sp>
          <p:nvSpPr>
            <p:cNvPr id="40" name="TextBox 39"/>
            <p:cNvSpPr txBox="1"/>
            <p:nvPr/>
          </p:nvSpPr>
          <p:spPr>
            <a:xfrm>
              <a:off x="2137754" y="5082657"/>
              <a:ext cx="9206366" cy="523220"/>
            </a:xfrm>
            <a:prstGeom prst="rect">
              <a:avLst/>
            </a:prstGeom>
            <a:noFill/>
          </p:spPr>
          <p:txBody>
            <a:bodyPr wrap="none" rtlCol="0">
              <a:spAutoFit/>
            </a:bodyPr>
            <a:lstStyle/>
            <a:p>
              <a:r>
                <a:rPr lang="tr-TR" sz="2800" dirty="0" err="1">
                  <a:latin typeface="Courier" charset="0"/>
                  <a:ea typeface="Courier" charset="0"/>
                  <a:cs typeface="Courier" charset="0"/>
                </a:rPr>
                <a:t>dbinom</a:t>
              </a:r>
              <a:r>
                <a:rPr lang="tr-TR" sz="2800" dirty="0">
                  <a:latin typeface="Courier" charset="0"/>
                  <a:ea typeface="Courier" charset="0"/>
                  <a:cs typeface="Courier" charset="0"/>
                </a:rPr>
                <a:t>(x = </a:t>
              </a:r>
              <a:r>
                <a:rPr lang="tr-TR" sz="2800" dirty="0" smtClean="0">
                  <a:latin typeface="Courier" charset="0"/>
                  <a:ea typeface="Courier" charset="0"/>
                  <a:cs typeface="Courier" charset="0"/>
                </a:rPr>
                <a:t>c(0:26), </a:t>
              </a:r>
              <a:r>
                <a:rPr lang="tr-TR" sz="2800" dirty="0">
                  <a:latin typeface="Courier" charset="0"/>
                  <a:ea typeface="Courier" charset="0"/>
                  <a:cs typeface="Courier" charset="0"/>
                </a:rPr>
                <a:t>size = </a:t>
              </a:r>
              <a:r>
                <a:rPr lang="tr-TR" sz="2800" dirty="0" smtClean="0">
                  <a:latin typeface="Courier" charset="0"/>
                  <a:ea typeface="Courier" charset="0"/>
                  <a:cs typeface="Courier" charset="0"/>
                </a:rPr>
                <a:t>26, </a:t>
              </a:r>
              <a:r>
                <a:rPr lang="tr-TR" sz="2800" dirty="0" err="1">
                  <a:latin typeface="Courier" charset="0"/>
                  <a:ea typeface="Courier" charset="0"/>
                  <a:cs typeface="Courier" charset="0"/>
                </a:rPr>
                <a:t>prob</a:t>
              </a:r>
              <a:r>
                <a:rPr lang="tr-TR" sz="2800" dirty="0">
                  <a:latin typeface="Courier" charset="0"/>
                  <a:ea typeface="Courier" charset="0"/>
                  <a:cs typeface="Courier" charset="0"/>
                </a:rPr>
                <a:t> = 0.5)</a:t>
              </a:r>
              <a:endParaRPr lang="en-US" sz="2800" dirty="0">
                <a:latin typeface="Courier" charset="0"/>
                <a:ea typeface="Courier" charset="0"/>
                <a:cs typeface="Courier" charset="0"/>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505" y="4984525"/>
              <a:ext cx="928532" cy="719484"/>
            </a:xfrm>
            <a:prstGeom prst="rect">
              <a:avLst/>
            </a:prstGeom>
          </p:spPr>
        </p:pic>
      </p:grpSp>
    </p:spTree>
    <p:extLst>
      <p:ext uri="{BB962C8B-B14F-4D97-AF65-F5344CB8AC3E}">
        <p14:creationId xmlns:p14="http://schemas.microsoft.com/office/powerpoint/2010/main" val="5604393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4288294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1451" r="2517" b="1961"/>
          <a:stretch/>
        </p:blipFill>
        <p:spPr>
          <a:xfrm>
            <a:off x="1475127" y="1330912"/>
            <a:ext cx="10012549" cy="555842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P</a:t>
            </a:r>
            <a:r>
              <a:rPr lang="en-US" dirty="0" smtClean="0">
                <a:solidFill>
                  <a:schemeClr val="bg1"/>
                </a:solidFill>
                <a:latin typeface="Calibri" charset="0"/>
                <a:ea typeface="Calibri" charset="0"/>
                <a:cs typeface="Calibri" charset="0"/>
              </a:rPr>
              <a:t>robability distributions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0" name="TextBox 9"/>
          <p:cNvSpPr txBox="1"/>
          <p:nvPr/>
        </p:nvSpPr>
        <p:spPr>
          <a:xfrm>
            <a:off x="2234889" y="1416022"/>
            <a:ext cx="5816913" cy="584775"/>
          </a:xfrm>
          <a:prstGeom prst="rect">
            <a:avLst/>
          </a:prstGeom>
          <a:noFill/>
        </p:spPr>
        <p:txBody>
          <a:bodyPr wrap="none" rtlCol="0">
            <a:spAutoFit/>
          </a:bodyPr>
          <a:lstStyle/>
          <a:p>
            <a:r>
              <a:rPr lang="en-US" sz="3200" b="1" smtClean="0">
                <a:solidFill>
                  <a:srgbClr val="C00000"/>
                </a:solidFill>
              </a:rPr>
              <a:t>Cumulative Distribution Function</a:t>
            </a:r>
            <a:endParaRPr lang="en-US" sz="3200" b="1" dirty="0">
              <a:solidFill>
                <a:srgbClr val="C00000"/>
              </a:solidFill>
            </a:endParaRPr>
          </a:p>
        </p:txBody>
      </p:sp>
    </p:spTree>
    <p:extLst>
      <p:ext uri="{BB962C8B-B14F-4D97-AF65-F5344CB8AC3E}">
        <p14:creationId xmlns:p14="http://schemas.microsoft.com/office/powerpoint/2010/main" val="443040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1451" r="2517" b="1961"/>
          <a:stretch/>
        </p:blipFill>
        <p:spPr>
          <a:xfrm>
            <a:off x="1475127" y="1330912"/>
            <a:ext cx="10012549" cy="555842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P</a:t>
            </a:r>
            <a:r>
              <a:rPr lang="en-US" dirty="0" smtClean="0">
                <a:solidFill>
                  <a:schemeClr val="bg1"/>
                </a:solidFill>
                <a:latin typeface="Calibri" charset="0"/>
                <a:ea typeface="Calibri" charset="0"/>
                <a:cs typeface="Calibri" charset="0"/>
              </a:rPr>
              <a:t>robability distributions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0" name="TextBox 9"/>
          <p:cNvSpPr txBox="1"/>
          <p:nvPr/>
        </p:nvSpPr>
        <p:spPr>
          <a:xfrm>
            <a:off x="2234889" y="1416022"/>
            <a:ext cx="5816913" cy="584775"/>
          </a:xfrm>
          <a:prstGeom prst="rect">
            <a:avLst/>
          </a:prstGeom>
          <a:noFill/>
        </p:spPr>
        <p:txBody>
          <a:bodyPr wrap="none" rtlCol="0">
            <a:spAutoFit/>
          </a:bodyPr>
          <a:lstStyle/>
          <a:p>
            <a:r>
              <a:rPr lang="en-US" sz="3200" b="1" smtClean="0">
                <a:solidFill>
                  <a:srgbClr val="C00000"/>
                </a:solidFill>
              </a:rPr>
              <a:t>Cumulative Distribution Function</a:t>
            </a:r>
            <a:endParaRPr lang="en-US" sz="3200" b="1" dirty="0">
              <a:solidFill>
                <a:srgbClr val="C00000"/>
              </a:solidFill>
            </a:endParaRPr>
          </a:p>
        </p:txBody>
      </p:sp>
      <p:sp>
        <p:nvSpPr>
          <p:cNvPr id="22" name="Left-Right Arrow 21"/>
          <p:cNvSpPr/>
          <p:nvPr/>
        </p:nvSpPr>
        <p:spPr>
          <a:xfrm rot="16200000">
            <a:off x="-740263" y="3695253"/>
            <a:ext cx="4572001"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6200000">
            <a:off x="-1303905" y="3553472"/>
            <a:ext cx="4572001" cy="584775"/>
          </a:xfrm>
          <a:prstGeom prst="rect">
            <a:avLst/>
          </a:prstGeom>
          <a:noFill/>
        </p:spPr>
        <p:txBody>
          <a:bodyPr wrap="square" rtlCol="0">
            <a:spAutoFit/>
          </a:bodyPr>
          <a:lstStyle/>
          <a:p>
            <a:pPr algn="ctr"/>
            <a:r>
              <a:rPr lang="en-US" sz="3200" dirty="0" smtClean="0"/>
              <a:t>Full range </a:t>
            </a:r>
            <a:r>
              <a:rPr lang="en-US" sz="3200" smtClean="0"/>
              <a:t>of probabilities</a:t>
            </a:r>
            <a:endParaRPr lang="en-US" sz="3200" dirty="0"/>
          </a:p>
        </p:txBody>
      </p:sp>
    </p:spTree>
    <p:extLst>
      <p:ext uri="{BB962C8B-B14F-4D97-AF65-F5344CB8AC3E}">
        <p14:creationId xmlns:p14="http://schemas.microsoft.com/office/powerpoint/2010/main" val="7827948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1451" r="2517" b="1961"/>
          <a:stretch/>
        </p:blipFill>
        <p:spPr>
          <a:xfrm>
            <a:off x="1475127" y="1330912"/>
            <a:ext cx="10012549" cy="555842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P</a:t>
            </a:r>
            <a:r>
              <a:rPr lang="en-US" dirty="0" smtClean="0">
                <a:solidFill>
                  <a:schemeClr val="bg1"/>
                </a:solidFill>
                <a:latin typeface="Calibri" charset="0"/>
                <a:ea typeface="Calibri" charset="0"/>
                <a:cs typeface="Calibri" charset="0"/>
              </a:rPr>
              <a:t>robability distributions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0" name="TextBox 9"/>
          <p:cNvSpPr txBox="1"/>
          <p:nvPr/>
        </p:nvSpPr>
        <p:spPr>
          <a:xfrm>
            <a:off x="2234889" y="1416022"/>
            <a:ext cx="5816913" cy="584775"/>
          </a:xfrm>
          <a:prstGeom prst="rect">
            <a:avLst/>
          </a:prstGeom>
          <a:noFill/>
        </p:spPr>
        <p:txBody>
          <a:bodyPr wrap="none" rtlCol="0">
            <a:spAutoFit/>
          </a:bodyPr>
          <a:lstStyle/>
          <a:p>
            <a:r>
              <a:rPr lang="en-US" sz="3200" b="1" smtClean="0">
                <a:solidFill>
                  <a:srgbClr val="C00000"/>
                </a:solidFill>
              </a:rPr>
              <a:t>Cumulative Distribution Function</a:t>
            </a:r>
            <a:endParaRPr lang="en-US" sz="3200" b="1" dirty="0">
              <a:solidFill>
                <a:srgbClr val="C00000"/>
              </a:solidFill>
            </a:endParaRPr>
          </a:p>
        </p:txBody>
      </p:sp>
      <p:cxnSp>
        <p:nvCxnSpPr>
          <p:cNvPr id="11" name="Straight Connector 10"/>
          <p:cNvCxnSpPr/>
          <p:nvPr/>
        </p:nvCxnSpPr>
        <p:spPr>
          <a:xfrm>
            <a:off x="2108499" y="4991548"/>
            <a:ext cx="4141694"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50193" y="4991548"/>
            <a:ext cx="0" cy="1140311"/>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a:xfrm rot="16200000">
            <a:off x="-740263" y="3695253"/>
            <a:ext cx="4572001"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6200000">
            <a:off x="-1303905" y="3553472"/>
            <a:ext cx="4572001" cy="584775"/>
          </a:xfrm>
          <a:prstGeom prst="rect">
            <a:avLst/>
          </a:prstGeom>
          <a:noFill/>
        </p:spPr>
        <p:txBody>
          <a:bodyPr wrap="square" rtlCol="0">
            <a:spAutoFit/>
          </a:bodyPr>
          <a:lstStyle/>
          <a:p>
            <a:pPr algn="ctr"/>
            <a:r>
              <a:rPr lang="en-US" sz="3200" dirty="0" smtClean="0"/>
              <a:t>Full range </a:t>
            </a:r>
            <a:r>
              <a:rPr lang="en-US" sz="3200" smtClean="0"/>
              <a:t>of probabilities</a:t>
            </a:r>
            <a:endParaRPr lang="en-US" sz="3200" dirty="0"/>
          </a:p>
        </p:txBody>
      </p:sp>
      <p:sp>
        <p:nvSpPr>
          <p:cNvPr id="26" name="TextBox 25"/>
          <p:cNvSpPr txBox="1"/>
          <p:nvPr/>
        </p:nvSpPr>
        <p:spPr>
          <a:xfrm>
            <a:off x="2108498" y="4497883"/>
            <a:ext cx="914033" cy="584775"/>
          </a:xfrm>
          <a:prstGeom prst="rect">
            <a:avLst/>
          </a:prstGeom>
          <a:noFill/>
        </p:spPr>
        <p:txBody>
          <a:bodyPr wrap="none" rtlCol="0">
            <a:spAutoFit/>
          </a:bodyPr>
          <a:lstStyle/>
          <a:p>
            <a:r>
              <a:rPr lang="en-US" sz="3200" smtClean="0">
                <a:solidFill>
                  <a:srgbClr val="FF0000"/>
                </a:solidFill>
              </a:rPr>
              <a:t>0.25</a:t>
            </a:r>
            <a:endParaRPr lang="en-US" sz="3200">
              <a:solidFill>
                <a:srgbClr val="FF0000"/>
              </a:solidFill>
            </a:endParaRPr>
          </a:p>
        </p:txBody>
      </p:sp>
    </p:spTree>
    <p:extLst>
      <p:ext uri="{BB962C8B-B14F-4D97-AF65-F5344CB8AC3E}">
        <p14:creationId xmlns:p14="http://schemas.microsoft.com/office/powerpoint/2010/main" val="1314048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1451" r="2517" b="1961"/>
          <a:stretch/>
        </p:blipFill>
        <p:spPr>
          <a:xfrm>
            <a:off x="1475127" y="1330912"/>
            <a:ext cx="10012549" cy="555842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P</a:t>
            </a:r>
            <a:r>
              <a:rPr lang="en-US" dirty="0" smtClean="0">
                <a:solidFill>
                  <a:schemeClr val="bg1"/>
                </a:solidFill>
                <a:latin typeface="Calibri" charset="0"/>
                <a:ea typeface="Calibri" charset="0"/>
                <a:cs typeface="Calibri" charset="0"/>
              </a:rPr>
              <a:t>robability distributions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0" name="TextBox 9"/>
          <p:cNvSpPr txBox="1"/>
          <p:nvPr/>
        </p:nvSpPr>
        <p:spPr>
          <a:xfrm>
            <a:off x="2234889" y="1416022"/>
            <a:ext cx="5816913" cy="584775"/>
          </a:xfrm>
          <a:prstGeom prst="rect">
            <a:avLst/>
          </a:prstGeom>
          <a:noFill/>
        </p:spPr>
        <p:txBody>
          <a:bodyPr wrap="none" rtlCol="0">
            <a:spAutoFit/>
          </a:bodyPr>
          <a:lstStyle/>
          <a:p>
            <a:r>
              <a:rPr lang="en-US" sz="3200" b="1" smtClean="0">
                <a:solidFill>
                  <a:srgbClr val="C00000"/>
                </a:solidFill>
              </a:rPr>
              <a:t>Cumulative Distribution Function</a:t>
            </a:r>
            <a:endParaRPr lang="en-US" sz="3200" b="1" dirty="0">
              <a:solidFill>
                <a:srgbClr val="C00000"/>
              </a:solidFill>
            </a:endParaRPr>
          </a:p>
        </p:txBody>
      </p:sp>
      <p:cxnSp>
        <p:nvCxnSpPr>
          <p:cNvPr id="11" name="Straight Connector 10"/>
          <p:cNvCxnSpPr/>
          <p:nvPr/>
        </p:nvCxnSpPr>
        <p:spPr>
          <a:xfrm>
            <a:off x="2108499" y="4991548"/>
            <a:ext cx="4141694"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08499" y="2691204"/>
            <a:ext cx="5475642"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50193" y="4991548"/>
            <a:ext cx="0" cy="1140311"/>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84141" y="2691204"/>
            <a:ext cx="0" cy="3440655"/>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a:xfrm rot="16200000">
            <a:off x="-740263" y="3695253"/>
            <a:ext cx="4572001"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6200000">
            <a:off x="-1303905" y="3553472"/>
            <a:ext cx="4572001" cy="584775"/>
          </a:xfrm>
          <a:prstGeom prst="rect">
            <a:avLst/>
          </a:prstGeom>
          <a:noFill/>
        </p:spPr>
        <p:txBody>
          <a:bodyPr wrap="square" rtlCol="0">
            <a:spAutoFit/>
          </a:bodyPr>
          <a:lstStyle/>
          <a:p>
            <a:pPr algn="ctr"/>
            <a:r>
              <a:rPr lang="en-US" sz="3200" dirty="0" smtClean="0"/>
              <a:t>Full range </a:t>
            </a:r>
            <a:r>
              <a:rPr lang="en-US" sz="3200" smtClean="0"/>
              <a:t>of probabilities</a:t>
            </a:r>
            <a:endParaRPr lang="en-US" sz="3200" dirty="0"/>
          </a:p>
        </p:txBody>
      </p:sp>
      <p:sp>
        <p:nvSpPr>
          <p:cNvPr id="26" name="TextBox 25"/>
          <p:cNvSpPr txBox="1"/>
          <p:nvPr/>
        </p:nvSpPr>
        <p:spPr>
          <a:xfrm>
            <a:off x="2108498" y="4497883"/>
            <a:ext cx="914033" cy="584775"/>
          </a:xfrm>
          <a:prstGeom prst="rect">
            <a:avLst/>
          </a:prstGeom>
          <a:noFill/>
        </p:spPr>
        <p:txBody>
          <a:bodyPr wrap="none" rtlCol="0">
            <a:spAutoFit/>
          </a:bodyPr>
          <a:lstStyle/>
          <a:p>
            <a:r>
              <a:rPr lang="en-US" sz="3200" smtClean="0">
                <a:solidFill>
                  <a:srgbClr val="FF0000"/>
                </a:solidFill>
              </a:rPr>
              <a:t>0.25</a:t>
            </a:r>
            <a:endParaRPr lang="en-US" sz="3200">
              <a:solidFill>
                <a:srgbClr val="FF0000"/>
              </a:solidFill>
            </a:endParaRPr>
          </a:p>
        </p:txBody>
      </p:sp>
      <p:sp>
        <p:nvSpPr>
          <p:cNvPr id="27" name="TextBox 26"/>
          <p:cNvSpPr txBox="1"/>
          <p:nvPr/>
        </p:nvSpPr>
        <p:spPr>
          <a:xfrm>
            <a:off x="2086981" y="2621611"/>
            <a:ext cx="914033" cy="584775"/>
          </a:xfrm>
          <a:prstGeom prst="rect">
            <a:avLst/>
          </a:prstGeom>
          <a:noFill/>
        </p:spPr>
        <p:txBody>
          <a:bodyPr wrap="none" rtlCol="0">
            <a:spAutoFit/>
          </a:bodyPr>
          <a:lstStyle/>
          <a:p>
            <a:r>
              <a:rPr lang="en-US" sz="3200" smtClean="0">
                <a:solidFill>
                  <a:srgbClr val="FF0000"/>
                </a:solidFill>
              </a:rPr>
              <a:t>0.75</a:t>
            </a:r>
            <a:endParaRPr lang="en-US" sz="3200">
              <a:solidFill>
                <a:srgbClr val="FF0000"/>
              </a:solidFill>
            </a:endParaRPr>
          </a:p>
        </p:txBody>
      </p:sp>
    </p:spTree>
    <p:extLst>
      <p:ext uri="{BB962C8B-B14F-4D97-AF65-F5344CB8AC3E}">
        <p14:creationId xmlns:p14="http://schemas.microsoft.com/office/powerpoint/2010/main" val="71781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1451" r="2517" b="1961"/>
          <a:stretch/>
        </p:blipFill>
        <p:spPr>
          <a:xfrm>
            <a:off x="1475127" y="1330912"/>
            <a:ext cx="10012549" cy="555842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P</a:t>
            </a:r>
            <a:r>
              <a:rPr lang="en-US" dirty="0" smtClean="0">
                <a:solidFill>
                  <a:schemeClr val="bg1"/>
                </a:solidFill>
                <a:latin typeface="Calibri" charset="0"/>
                <a:ea typeface="Calibri" charset="0"/>
                <a:cs typeface="Calibri" charset="0"/>
              </a:rPr>
              <a:t>robability distributions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0" name="TextBox 9"/>
          <p:cNvSpPr txBox="1"/>
          <p:nvPr/>
        </p:nvSpPr>
        <p:spPr>
          <a:xfrm>
            <a:off x="2234889" y="1416022"/>
            <a:ext cx="5816913" cy="584775"/>
          </a:xfrm>
          <a:prstGeom prst="rect">
            <a:avLst/>
          </a:prstGeom>
          <a:noFill/>
        </p:spPr>
        <p:txBody>
          <a:bodyPr wrap="none" rtlCol="0">
            <a:spAutoFit/>
          </a:bodyPr>
          <a:lstStyle/>
          <a:p>
            <a:r>
              <a:rPr lang="en-US" sz="3200" b="1" smtClean="0">
                <a:solidFill>
                  <a:srgbClr val="C00000"/>
                </a:solidFill>
              </a:rPr>
              <a:t>Cumulative Distribution Function</a:t>
            </a:r>
            <a:endParaRPr lang="en-US" sz="3200" b="1" dirty="0">
              <a:solidFill>
                <a:srgbClr val="C00000"/>
              </a:solidFill>
            </a:endParaRPr>
          </a:p>
        </p:txBody>
      </p:sp>
      <p:cxnSp>
        <p:nvCxnSpPr>
          <p:cNvPr id="11" name="Straight Connector 10"/>
          <p:cNvCxnSpPr/>
          <p:nvPr/>
        </p:nvCxnSpPr>
        <p:spPr>
          <a:xfrm>
            <a:off x="2108499" y="4991548"/>
            <a:ext cx="4141694"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08499" y="2691204"/>
            <a:ext cx="5475642"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50193" y="4991548"/>
            <a:ext cx="0" cy="1140311"/>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84141" y="2691204"/>
            <a:ext cx="0" cy="3440655"/>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a:xfrm rot="16200000">
            <a:off x="-740263" y="3695253"/>
            <a:ext cx="4572001"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6200000">
            <a:off x="-1303905" y="3553472"/>
            <a:ext cx="4572001" cy="584775"/>
          </a:xfrm>
          <a:prstGeom prst="rect">
            <a:avLst/>
          </a:prstGeom>
          <a:noFill/>
        </p:spPr>
        <p:txBody>
          <a:bodyPr wrap="square" rtlCol="0">
            <a:spAutoFit/>
          </a:bodyPr>
          <a:lstStyle/>
          <a:p>
            <a:pPr algn="ctr"/>
            <a:r>
              <a:rPr lang="en-US" sz="3200" dirty="0" smtClean="0"/>
              <a:t>Full range </a:t>
            </a:r>
            <a:r>
              <a:rPr lang="en-US" sz="3200" smtClean="0"/>
              <a:t>of probabilities</a:t>
            </a:r>
            <a:endParaRPr lang="en-US" sz="3200" dirty="0"/>
          </a:p>
        </p:txBody>
      </p:sp>
      <p:sp>
        <p:nvSpPr>
          <p:cNvPr id="26" name="TextBox 25"/>
          <p:cNvSpPr txBox="1"/>
          <p:nvPr/>
        </p:nvSpPr>
        <p:spPr>
          <a:xfrm>
            <a:off x="2108498" y="4497883"/>
            <a:ext cx="914033" cy="584775"/>
          </a:xfrm>
          <a:prstGeom prst="rect">
            <a:avLst/>
          </a:prstGeom>
          <a:noFill/>
        </p:spPr>
        <p:txBody>
          <a:bodyPr wrap="none" rtlCol="0">
            <a:spAutoFit/>
          </a:bodyPr>
          <a:lstStyle/>
          <a:p>
            <a:r>
              <a:rPr lang="en-US" sz="3200" smtClean="0">
                <a:solidFill>
                  <a:srgbClr val="FF0000"/>
                </a:solidFill>
              </a:rPr>
              <a:t>0.25</a:t>
            </a:r>
            <a:endParaRPr lang="en-US" sz="3200">
              <a:solidFill>
                <a:srgbClr val="FF0000"/>
              </a:solidFill>
            </a:endParaRPr>
          </a:p>
        </p:txBody>
      </p:sp>
      <p:sp>
        <p:nvSpPr>
          <p:cNvPr id="27" name="TextBox 26"/>
          <p:cNvSpPr txBox="1"/>
          <p:nvPr/>
        </p:nvSpPr>
        <p:spPr>
          <a:xfrm>
            <a:off x="2086981" y="2621611"/>
            <a:ext cx="914033" cy="584775"/>
          </a:xfrm>
          <a:prstGeom prst="rect">
            <a:avLst/>
          </a:prstGeom>
          <a:noFill/>
        </p:spPr>
        <p:txBody>
          <a:bodyPr wrap="none" rtlCol="0">
            <a:spAutoFit/>
          </a:bodyPr>
          <a:lstStyle/>
          <a:p>
            <a:r>
              <a:rPr lang="en-US" sz="3200" smtClean="0">
                <a:solidFill>
                  <a:srgbClr val="FF0000"/>
                </a:solidFill>
              </a:rPr>
              <a:t>0.75</a:t>
            </a:r>
            <a:endParaRPr lang="en-US" sz="3200">
              <a:solidFill>
                <a:srgbClr val="FF0000"/>
              </a:solidFill>
            </a:endParaRPr>
          </a:p>
        </p:txBody>
      </p:sp>
      <p:sp>
        <p:nvSpPr>
          <p:cNvPr id="15" name="Left-Right Arrow 14"/>
          <p:cNvSpPr/>
          <p:nvPr/>
        </p:nvSpPr>
        <p:spPr>
          <a:xfrm rot="16200000">
            <a:off x="2516615" y="3690769"/>
            <a:ext cx="2300344" cy="30121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rot="16200000">
            <a:off x="3011821" y="3548987"/>
            <a:ext cx="2300345" cy="584775"/>
          </a:xfrm>
          <a:prstGeom prst="rect">
            <a:avLst/>
          </a:prstGeom>
          <a:noFill/>
        </p:spPr>
        <p:txBody>
          <a:bodyPr wrap="square" rtlCol="0">
            <a:spAutoFit/>
          </a:bodyPr>
          <a:lstStyle/>
          <a:p>
            <a:pPr algn="ctr"/>
            <a:r>
              <a:rPr lang="en-US" sz="3200" smtClean="0">
                <a:solidFill>
                  <a:srgbClr val="FF0000"/>
                </a:solidFill>
              </a:rPr>
              <a:t>Middle 50%</a:t>
            </a:r>
            <a:endParaRPr lang="en-US" sz="3200">
              <a:solidFill>
                <a:srgbClr val="FF0000"/>
              </a:solidFill>
            </a:endParaRPr>
          </a:p>
        </p:txBody>
      </p:sp>
    </p:spTree>
    <p:extLst>
      <p:ext uri="{BB962C8B-B14F-4D97-AF65-F5344CB8AC3E}">
        <p14:creationId xmlns:p14="http://schemas.microsoft.com/office/powerpoint/2010/main" val="11603696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62103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4402" t="22784" r="24859" b="3123"/>
          <a:stretch/>
        </p:blipFill>
        <p:spPr>
          <a:xfrm>
            <a:off x="3312289" y="1574157"/>
            <a:ext cx="5567423" cy="508128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3610486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2" name="Group 11"/>
          <p:cNvGrpSpPr/>
          <p:nvPr/>
        </p:nvGrpSpPr>
        <p:grpSpPr>
          <a:xfrm>
            <a:off x="4539385" y="1552112"/>
            <a:ext cx="1296282" cy="584775"/>
            <a:chOff x="2646038" y="3047425"/>
            <a:chExt cx="1296282" cy="584775"/>
          </a:xfrm>
        </p:grpSpPr>
        <p:sp>
          <p:nvSpPr>
            <p:cNvPr id="13" name="Up Arrow 12"/>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99254" y="3047425"/>
              <a:ext cx="389850" cy="584775"/>
            </a:xfrm>
            <a:prstGeom prst="rect">
              <a:avLst/>
            </a:prstGeom>
            <a:noFill/>
          </p:spPr>
          <p:txBody>
            <a:bodyPr wrap="none" rtlCol="0">
              <a:spAutoFit/>
            </a:bodyPr>
            <a:lstStyle/>
            <a:p>
              <a:pPr algn="ctr"/>
              <a:r>
                <a:rPr lang="en-US" sz="3200" smtClean="0"/>
                <a:t>≈</a:t>
              </a:r>
              <a:endParaRPr lang="en-US" sz="3200" dirty="0"/>
            </a:p>
          </p:txBody>
        </p:sp>
        <p:sp>
          <p:nvSpPr>
            <p:cNvPr id="15" name="Up Arrow 14"/>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91252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7" name="Group 16"/>
          <p:cNvGrpSpPr/>
          <p:nvPr/>
        </p:nvGrpSpPr>
        <p:grpSpPr>
          <a:xfrm>
            <a:off x="2893465" y="2864545"/>
            <a:ext cx="1296282" cy="584775"/>
            <a:chOff x="2646038" y="3047425"/>
            <a:chExt cx="1296282" cy="584775"/>
          </a:xfrm>
        </p:grpSpPr>
        <p:sp>
          <p:nvSpPr>
            <p:cNvPr id="18" name="Up Arrow 17"/>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99254" y="3047425"/>
              <a:ext cx="389850" cy="584775"/>
            </a:xfrm>
            <a:prstGeom prst="rect">
              <a:avLst/>
            </a:prstGeom>
            <a:noFill/>
          </p:spPr>
          <p:txBody>
            <a:bodyPr wrap="none" rtlCol="0">
              <a:spAutoFit/>
            </a:bodyPr>
            <a:lstStyle/>
            <a:p>
              <a:pPr algn="ctr"/>
              <a:r>
                <a:rPr lang="en-US" sz="3200" dirty="0" smtClean="0"/>
                <a:t>&gt;</a:t>
              </a:r>
              <a:endParaRPr lang="en-US" sz="3200" dirty="0"/>
            </a:p>
          </p:txBody>
        </p:sp>
        <p:sp>
          <p:nvSpPr>
            <p:cNvPr id="20" name="Up Arrow 19"/>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0940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4"/>
            <a:ext cx="10396080" cy="550253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8" name="Group 7"/>
          <p:cNvGrpSpPr/>
          <p:nvPr/>
        </p:nvGrpSpPr>
        <p:grpSpPr>
          <a:xfrm>
            <a:off x="8853200" y="2864545"/>
            <a:ext cx="1296282" cy="584775"/>
            <a:chOff x="9068356" y="2810755"/>
            <a:chExt cx="1296282" cy="584775"/>
          </a:xfrm>
        </p:grpSpPr>
        <p:sp>
          <p:nvSpPr>
            <p:cNvPr id="36" name="Up Arrow 35"/>
            <p:cNvSpPr/>
            <p:nvPr/>
          </p:nvSpPr>
          <p:spPr>
            <a:xfrm flipV="1">
              <a:off x="9997757" y="286913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p Arrow 36"/>
            <p:cNvSpPr/>
            <p:nvPr/>
          </p:nvSpPr>
          <p:spPr>
            <a:xfrm>
              <a:off x="9068356" y="286913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521572" y="2810755"/>
              <a:ext cx="389850" cy="584775"/>
            </a:xfrm>
            <a:prstGeom prst="rect">
              <a:avLst/>
            </a:prstGeom>
            <a:noFill/>
          </p:spPr>
          <p:txBody>
            <a:bodyPr wrap="none" rtlCol="0">
              <a:spAutoFit/>
            </a:bodyPr>
            <a:lstStyle/>
            <a:p>
              <a:pPr algn="ctr"/>
              <a:r>
                <a:rPr lang="en-US" sz="3200" smtClean="0"/>
                <a:t>&gt;</a:t>
              </a:r>
              <a:endParaRPr lang="en-US" sz="3200"/>
            </a:p>
          </p:txBody>
        </p:sp>
      </p:grpSp>
    </p:spTree>
    <p:extLst>
      <p:ext uri="{BB962C8B-B14F-4D97-AF65-F5344CB8AC3E}">
        <p14:creationId xmlns:p14="http://schemas.microsoft.com/office/powerpoint/2010/main" val="19526793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cxnSp>
        <p:nvCxnSpPr>
          <p:cNvPr id="6" name="Straight Connector 5"/>
          <p:cNvCxnSpPr/>
          <p:nvPr/>
        </p:nvCxnSpPr>
        <p:spPr>
          <a:xfrm flipH="1">
            <a:off x="5733826" y="1330912"/>
            <a:ext cx="32268" cy="4725643"/>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7487322" y="1330912"/>
            <a:ext cx="32273" cy="4725643"/>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853200" y="2864545"/>
            <a:ext cx="1296282" cy="584775"/>
            <a:chOff x="9068356" y="2810755"/>
            <a:chExt cx="1296282" cy="584775"/>
          </a:xfrm>
        </p:grpSpPr>
        <p:sp>
          <p:nvSpPr>
            <p:cNvPr id="10" name="Up Arrow 9"/>
            <p:cNvSpPr/>
            <p:nvPr/>
          </p:nvSpPr>
          <p:spPr>
            <a:xfrm flipV="1">
              <a:off x="9997757" y="286913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9068356" y="286913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21572" y="2810755"/>
              <a:ext cx="389850" cy="584775"/>
            </a:xfrm>
            <a:prstGeom prst="rect">
              <a:avLst/>
            </a:prstGeom>
            <a:noFill/>
          </p:spPr>
          <p:txBody>
            <a:bodyPr wrap="none" rtlCol="0">
              <a:spAutoFit/>
            </a:bodyPr>
            <a:lstStyle/>
            <a:p>
              <a:pPr algn="ctr"/>
              <a:r>
                <a:rPr lang="en-US" sz="3200" smtClean="0"/>
                <a:t>&gt;</a:t>
              </a:r>
              <a:endParaRPr lang="en-US" sz="3200"/>
            </a:p>
          </p:txBody>
        </p:sp>
      </p:grpSp>
      <p:grpSp>
        <p:nvGrpSpPr>
          <p:cNvPr id="13" name="Group 12"/>
          <p:cNvGrpSpPr/>
          <p:nvPr/>
        </p:nvGrpSpPr>
        <p:grpSpPr>
          <a:xfrm>
            <a:off x="2893465" y="2864545"/>
            <a:ext cx="1296282" cy="584775"/>
            <a:chOff x="2646038" y="3047425"/>
            <a:chExt cx="1296282" cy="584775"/>
          </a:xfrm>
        </p:grpSpPr>
        <p:sp>
          <p:nvSpPr>
            <p:cNvPr id="14" name="Up Arrow 13"/>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99254" y="3047425"/>
              <a:ext cx="389850" cy="584775"/>
            </a:xfrm>
            <a:prstGeom prst="rect">
              <a:avLst/>
            </a:prstGeom>
            <a:noFill/>
          </p:spPr>
          <p:txBody>
            <a:bodyPr wrap="none" rtlCol="0">
              <a:spAutoFit/>
            </a:bodyPr>
            <a:lstStyle/>
            <a:p>
              <a:pPr algn="ctr"/>
              <a:r>
                <a:rPr lang="en-US" sz="3200" dirty="0" smtClean="0"/>
                <a:t>&gt;</a:t>
              </a:r>
              <a:endParaRPr lang="en-US" sz="3200" dirty="0"/>
            </a:p>
          </p:txBody>
        </p:sp>
        <p:sp>
          <p:nvSpPr>
            <p:cNvPr id="16" name="Up Arrow 15"/>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978567" y="2864545"/>
            <a:ext cx="1296282" cy="584775"/>
            <a:chOff x="2646038" y="3047425"/>
            <a:chExt cx="1296282" cy="584775"/>
          </a:xfrm>
        </p:grpSpPr>
        <p:sp>
          <p:nvSpPr>
            <p:cNvPr id="18" name="Up Arrow 17"/>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99254" y="3047425"/>
              <a:ext cx="389850" cy="584775"/>
            </a:xfrm>
            <a:prstGeom prst="rect">
              <a:avLst/>
            </a:prstGeom>
            <a:noFill/>
          </p:spPr>
          <p:txBody>
            <a:bodyPr wrap="none" rtlCol="0">
              <a:spAutoFit/>
            </a:bodyPr>
            <a:lstStyle/>
            <a:p>
              <a:pPr algn="ctr"/>
              <a:r>
                <a:rPr lang="en-US" sz="3200" smtClean="0"/>
                <a:t>≈</a:t>
              </a:r>
              <a:endParaRPr lang="en-US" sz="3200" dirty="0"/>
            </a:p>
          </p:txBody>
        </p:sp>
        <p:sp>
          <p:nvSpPr>
            <p:cNvPr id="20" name="Up Arrow 19"/>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1547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371" t="22745" r="6831" b="2902"/>
          <a:stretch/>
        </p:blipFill>
        <p:spPr>
          <a:xfrm>
            <a:off x="897960" y="1355463"/>
            <a:ext cx="10396080" cy="550253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solidFill>
                  <a:schemeClr val="bg1"/>
                </a:solidFill>
                <a:latin typeface="Calibri" charset="0"/>
                <a:ea typeface="Calibri" charset="0"/>
                <a:cs typeface="Calibri" charset="0"/>
              </a:rPr>
              <a:t>Applying the </a:t>
            </a:r>
            <a:r>
              <a:rPr lang="en-US" dirty="0" smtClean="0">
                <a:solidFill>
                  <a:schemeClr val="bg1"/>
                </a:solidFill>
                <a:latin typeface="Calibri" charset="0"/>
                <a:ea typeface="Calibri" charset="0"/>
                <a:cs typeface="Calibri" charset="0"/>
              </a:rPr>
              <a:t>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cxnSp>
        <p:nvCxnSpPr>
          <p:cNvPr id="6" name="Straight Connector 5"/>
          <p:cNvCxnSpPr/>
          <p:nvPr/>
        </p:nvCxnSpPr>
        <p:spPr>
          <a:xfrm flipH="1">
            <a:off x="5733826" y="1330912"/>
            <a:ext cx="32268" cy="4725643"/>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7487322" y="1330912"/>
            <a:ext cx="32273" cy="4725643"/>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853200" y="2864545"/>
            <a:ext cx="1296282" cy="584775"/>
            <a:chOff x="9068356" y="2810755"/>
            <a:chExt cx="1296282" cy="584775"/>
          </a:xfrm>
        </p:grpSpPr>
        <p:sp>
          <p:nvSpPr>
            <p:cNvPr id="10" name="Up Arrow 9"/>
            <p:cNvSpPr/>
            <p:nvPr/>
          </p:nvSpPr>
          <p:spPr>
            <a:xfrm flipV="1">
              <a:off x="9997757" y="286913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9068356" y="286913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21572" y="2810755"/>
              <a:ext cx="389850" cy="584775"/>
            </a:xfrm>
            <a:prstGeom prst="rect">
              <a:avLst/>
            </a:prstGeom>
            <a:noFill/>
          </p:spPr>
          <p:txBody>
            <a:bodyPr wrap="none" rtlCol="0">
              <a:spAutoFit/>
            </a:bodyPr>
            <a:lstStyle/>
            <a:p>
              <a:pPr algn="ctr"/>
              <a:r>
                <a:rPr lang="en-US" sz="3200" smtClean="0"/>
                <a:t>&gt;</a:t>
              </a:r>
              <a:endParaRPr lang="en-US" sz="3200"/>
            </a:p>
          </p:txBody>
        </p:sp>
      </p:grpSp>
      <p:grpSp>
        <p:nvGrpSpPr>
          <p:cNvPr id="13" name="Group 12"/>
          <p:cNvGrpSpPr/>
          <p:nvPr/>
        </p:nvGrpSpPr>
        <p:grpSpPr>
          <a:xfrm>
            <a:off x="2893465" y="2864545"/>
            <a:ext cx="1296282" cy="584775"/>
            <a:chOff x="2646038" y="3047425"/>
            <a:chExt cx="1296282" cy="584775"/>
          </a:xfrm>
        </p:grpSpPr>
        <p:sp>
          <p:nvSpPr>
            <p:cNvPr id="14" name="Up Arrow 13"/>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99254" y="3047425"/>
              <a:ext cx="389850" cy="584775"/>
            </a:xfrm>
            <a:prstGeom prst="rect">
              <a:avLst/>
            </a:prstGeom>
            <a:noFill/>
          </p:spPr>
          <p:txBody>
            <a:bodyPr wrap="none" rtlCol="0">
              <a:spAutoFit/>
            </a:bodyPr>
            <a:lstStyle/>
            <a:p>
              <a:pPr algn="ctr"/>
              <a:r>
                <a:rPr lang="en-US" sz="3200" dirty="0" smtClean="0"/>
                <a:t>&gt;</a:t>
              </a:r>
              <a:endParaRPr lang="en-US" sz="3200" dirty="0"/>
            </a:p>
          </p:txBody>
        </p:sp>
        <p:sp>
          <p:nvSpPr>
            <p:cNvPr id="16" name="Up Arrow 15"/>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978567" y="2864545"/>
            <a:ext cx="1296282" cy="584775"/>
            <a:chOff x="2646038" y="3047425"/>
            <a:chExt cx="1296282" cy="584775"/>
          </a:xfrm>
        </p:grpSpPr>
        <p:sp>
          <p:nvSpPr>
            <p:cNvPr id="18" name="Up Arrow 17"/>
            <p:cNvSpPr/>
            <p:nvPr/>
          </p:nvSpPr>
          <p:spPr>
            <a:xfrm>
              <a:off x="3575439" y="3105806"/>
              <a:ext cx="366881" cy="526394"/>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99254" y="3047425"/>
              <a:ext cx="389850" cy="584775"/>
            </a:xfrm>
            <a:prstGeom prst="rect">
              <a:avLst/>
            </a:prstGeom>
            <a:noFill/>
          </p:spPr>
          <p:txBody>
            <a:bodyPr wrap="none" rtlCol="0">
              <a:spAutoFit/>
            </a:bodyPr>
            <a:lstStyle/>
            <a:p>
              <a:pPr algn="ctr"/>
              <a:r>
                <a:rPr lang="en-US" sz="3200" smtClean="0"/>
                <a:t>≈</a:t>
              </a:r>
              <a:endParaRPr lang="en-US" sz="3200" dirty="0"/>
            </a:p>
          </p:txBody>
        </p:sp>
        <p:sp>
          <p:nvSpPr>
            <p:cNvPr id="20" name="Up Arrow 19"/>
            <p:cNvSpPr/>
            <p:nvPr/>
          </p:nvSpPr>
          <p:spPr>
            <a:xfrm flipV="1">
              <a:off x="2646038" y="3105806"/>
              <a:ext cx="366881" cy="526394"/>
            </a:xfrm>
            <a:prstGeom prst="up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Up Arrow 20"/>
          <p:cNvSpPr/>
          <p:nvPr/>
        </p:nvSpPr>
        <p:spPr>
          <a:xfrm>
            <a:off x="6821797" y="6098224"/>
            <a:ext cx="366881" cy="526394"/>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980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Applying the binomial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8" name="TextBox 7"/>
          <p:cNvSpPr txBox="1"/>
          <p:nvPr/>
        </p:nvSpPr>
        <p:spPr>
          <a:xfrm>
            <a:off x="0" y="2076224"/>
            <a:ext cx="12192000" cy="3785652"/>
          </a:xfrm>
          <a:prstGeom prst="rect">
            <a:avLst/>
          </a:prstGeom>
          <a:noFill/>
        </p:spPr>
        <p:txBody>
          <a:bodyPr wrap="square" rtlCol="0">
            <a:spAutoFit/>
          </a:bodyPr>
          <a:lstStyle/>
          <a:p>
            <a:pPr algn="ctr"/>
            <a:r>
              <a:rPr lang="en-US" sz="4000" i="1" dirty="0" smtClean="0">
                <a:solidFill>
                  <a:schemeClr val="bg1"/>
                </a:solidFill>
              </a:rPr>
              <a:t>Stage-to-stage changes in the number of dinosaur species are indistinguishable from random coin flips</a:t>
            </a:r>
          </a:p>
          <a:p>
            <a:pPr algn="ctr"/>
            <a:endParaRPr lang="en-US" sz="2000" i="1" dirty="0">
              <a:solidFill>
                <a:schemeClr val="bg1"/>
              </a:solidFill>
            </a:endParaRPr>
          </a:p>
          <a:p>
            <a:pPr algn="ctr"/>
            <a:r>
              <a:rPr lang="en-US" sz="4000" dirty="0">
                <a:solidFill>
                  <a:srgbClr val="FF0000"/>
                </a:solidFill>
              </a:rPr>
              <a:t>o</a:t>
            </a:r>
            <a:r>
              <a:rPr lang="en-US" sz="4000" dirty="0" smtClean="0">
                <a:solidFill>
                  <a:srgbClr val="FF0000"/>
                </a:solidFill>
              </a:rPr>
              <a:t>r</a:t>
            </a:r>
          </a:p>
          <a:p>
            <a:pPr algn="ctr"/>
            <a:endParaRPr lang="en-US" sz="2000" i="1" dirty="0">
              <a:solidFill>
                <a:schemeClr val="bg1"/>
              </a:solidFill>
            </a:endParaRPr>
          </a:p>
          <a:p>
            <a:pPr algn="ctr"/>
            <a:r>
              <a:rPr lang="en-US" sz="4000" i="1" dirty="0" smtClean="0">
                <a:solidFill>
                  <a:schemeClr val="bg1"/>
                </a:solidFill>
              </a:rPr>
              <a:t>There is no clear bias towards increases (or decreases) in dinosaur species number through the Mesozoic</a:t>
            </a:r>
          </a:p>
        </p:txBody>
      </p:sp>
    </p:spTree>
    <p:extLst>
      <p:ext uri="{BB962C8B-B14F-4D97-AF65-F5344CB8AC3E}">
        <p14:creationId xmlns:p14="http://schemas.microsoft.com/office/powerpoint/2010/main" val="13195292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13116" t="15359" r="13888" b="3123"/>
          <a:stretch/>
        </p:blipFill>
        <p:spPr>
          <a:xfrm>
            <a:off x="2368952" y="1346857"/>
            <a:ext cx="7454097" cy="5202787"/>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Applying Lesson </a:t>
            </a:r>
            <a:r>
              <a:rPr lang="en-US" dirty="0">
                <a:solidFill>
                  <a:schemeClr val="bg1"/>
                </a:solidFill>
                <a:latin typeface="Calibri" charset="0"/>
                <a:ea typeface="Calibri" charset="0"/>
                <a:cs typeface="Calibri" charset="0"/>
              </a:rPr>
              <a:t>#2</a:t>
            </a: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2951544" y="6458217"/>
            <a:ext cx="6871505" cy="369332"/>
          </a:xfrm>
          <a:prstGeom prst="rect">
            <a:avLst/>
          </a:prstGeom>
          <a:noFill/>
        </p:spPr>
        <p:txBody>
          <a:bodyPr wrap="square" rtlCol="0">
            <a:spAutoFit/>
          </a:bodyPr>
          <a:lstStyle/>
          <a:p>
            <a:pPr algn="ctr"/>
            <a:r>
              <a:rPr lang="en-US" smtClean="0"/>
              <a:t>Time </a:t>
            </a:r>
            <a:r>
              <a:rPr lang="en-US" dirty="0" smtClean="0"/>
              <a:t>(Ma)</a:t>
            </a:r>
            <a:endParaRPr lang="en-US" dirty="0"/>
          </a:p>
        </p:txBody>
      </p:sp>
    </p:spTree>
    <p:extLst>
      <p:ext uri="{BB962C8B-B14F-4D97-AF65-F5344CB8AC3E}">
        <p14:creationId xmlns:p14="http://schemas.microsoft.com/office/powerpoint/2010/main" val="10996783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Rolling dice: expectation</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3778" t="12392" r="48222" b="36471"/>
          <a:stretch/>
        </p:blipFill>
        <p:spPr>
          <a:xfrm>
            <a:off x="952212" y="3434887"/>
            <a:ext cx="1067349" cy="1137110"/>
          </a:xfrm>
          <a:prstGeom prst="rect">
            <a:avLst/>
          </a:prstGeom>
        </p:spPr>
      </p:pic>
    </p:spTree>
    <p:extLst>
      <p:ext uri="{BB962C8B-B14F-4D97-AF65-F5344CB8AC3E}">
        <p14:creationId xmlns:p14="http://schemas.microsoft.com/office/powerpoint/2010/main" val="16982279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Rolling dice: expectation</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l="3778" t="12392" r="48222" b="36471"/>
          <a:stretch/>
        </p:blipFill>
        <p:spPr>
          <a:xfrm>
            <a:off x="952212" y="3434887"/>
            <a:ext cx="1067349" cy="1137110"/>
          </a:xfrm>
          <a:prstGeom prst="rect">
            <a:avLst/>
          </a:prstGeom>
        </p:spPr>
      </p:pic>
      <p:sp>
        <p:nvSpPr>
          <p:cNvPr id="51" name="TextBox 50"/>
          <p:cNvSpPr txBox="1"/>
          <p:nvPr/>
        </p:nvSpPr>
        <p:spPr>
          <a:xfrm>
            <a:off x="3302599" y="1878201"/>
            <a:ext cx="7477986" cy="584775"/>
          </a:xfrm>
          <a:prstGeom prst="rect">
            <a:avLst/>
          </a:prstGeom>
          <a:noFill/>
        </p:spPr>
        <p:txBody>
          <a:bodyPr wrap="square" rtlCol="0">
            <a:spAutoFit/>
          </a:bodyPr>
          <a:lstStyle/>
          <a:p>
            <a:pPr algn="ctr"/>
            <a:r>
              <a:rPr lang="en-US" sz="3200" i="1" dirty="0" smtClean="0"/>
              <a:t>p</a:t>
            </a:r>
            <a:r>
              <a:rPr lang="en-US" sz="3200" dirty="0" smtClean="0"/>
              <a:t>(1) = </a:t>
            </a:r>
            <a:r>
              <a:rPr lang="en-US" sz="3200" i="1" dirty="0" smtClean="0"/>
              <a:t>p</a:t>
            </a:r>
            <a:r>
              <a:rPr lang="en-US" sz="3200" dirty="0" smtClean="0"/>
              <a:t>(2) </a:t>
            </a:r>
            <a:r>
              <a:rPr lang="en-US" sz="3200" dirty="0"/>
              <a:t>= </a:t>
            </a:r>
            <a:r>
              <a:rPr lang="en-US" sz="3200" i="1" dirty="0" smtClean="0"/>
              <a:t>p</a:t>
            </a:r>
            <a:r>
              <a:rPr lang="en-US" sz="3200" dirty="0" smtClean="0"/>
              <a:t>(3) </a:t>
            </a:r>
            <a:r>
              <a:rPr lang="en-US" sz="3200" dirty="0"/>
              <a:t>= </a:t>
            </a:r>
            <a:r>
              <a:rPr lang="en-US" sz="3200" i="1" dirty="0" smtClean="0"/>
              <a:t>p</a:t>
            </a:r>
            <a:r>
              <a:rPr lang="en-US" sz="3200" dirty="0" smtClean="0"/>
              <a:t>(4) </a:t>
            </a:r>
            <a:r>
              <a:rPr lang="en-US" sz="3200" dirty="0"/>
              <a:t>= </a:t>
            </a:r>
            <a:r>
              <a:rPr lang="en-US" sz="3200" i="1" dirty="0" smtClean="0"/>
              <a:t>p</a:t>
            </a:r>
            <a:r>
              <a:rPr lang="en-US" sz="3200" dirty="0" smtClean="0"/>
              <a:t>(5) </a:t>
            </a:r>
            <a:r>
              <a:rPr lang="en-US" sz="3200" dirty="0"/>
              <a:t>= </a:t>
            </a:r>
            <a:r>
              <a:rPr lang="en-US" sz="3200" i="1" dirty="0" smtClean="0"/>
              <a:t>p</a:t>
            </a:r>
            <a:r>
              <a:rPr lang="en-US" sz="3200" dirty="0" smtClean="0"/>
              <a:t>(6) </a:t>
            </a:r>
            <a:r>
              <a:rPr lang="en-US" sz="3200" dirty="0"/>
              <a:t>= </a:t>
            </a:r>
            <a:r>
              <a:rPr lang="en-US" sz="3200" dirty="0" smtClean="0"/>
              <a:t>1/6</a:t>
            </a:r>
            <a:endParaRPr lang="en-US" sz="3200" dirty="0"/>
          </a:p>
        </p:txBody>
      </p:sp>
    </p:spTree>
    <p:extLst>
      <p:ext uri="{BB962C8B-B14F-4D97-AF65-F5344CB8AC3E}">
        <p14:creationId xmlns:p14="http://schemas.microsoft.com/office/powerpoint/2010/main" val="13664291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Rolling dice: expectation</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l="3778" t="12392" r="48222" b="36471"/>
          <a:stretch/>
        </p:blipFill>
        <p:spPr>
          <a:xfrm>
            <a:off x="952212" y="3434887"/>
            <a:ext cx="1067349" cy="1137110"/>
          </a:xfrm>
          <a:prstGeom prst="rect">
            <a:avLst/>
          </a:prstGeom>
        </p:spPr>
      </p:pic>
      <p:sp>
        <p:nvSpPr>
          <p:cNvPr id="2" name="TextBox 1"/>
          <p:cNvSpPr txBox="1"/>
          <p:nvPr/>
        </p:nvSpPr>
        <p:spPr>
          <a:xfrm>
            <a:off x="8720549" y="5595775"/>
            <a:ext cx="393057" cy="584775"/>
          </a:xfrm>
          <a:prstGeom prst="rect">
            <a:avLst/>
          </a:prstGeom>
          <a:noFill/>
        </p:spPr>
        <p:txBody>
          <a:bodyPr wrap="none" rtlCol="0">
            <a:spAutoFit/>
          </a:bodyPr>
          <a:lstStyle/>
          <a:p>
            <a:pPr algn="ctr"/>
            <a:r>
              <a:rPr lang="en-US" sz="3200" dirty="0"/>
              <a:t>5</a:t>
            </a:r>
          </a:p>
        </p:txBody>
      </p:sp>
      <p:sp>
        <p:nvSpPr>
          <p:cNvPr id="41" name="TextBox 40"/>
          <p:cNvSpPr txBox="1"/>
          <p:nvPr/>
        </p:nvSpPr>
        <p:spPr>
          <a:xfrm>
            <a:off x="3719257" y="5595775"/>
            <a:ext cx="393057" cy="584775"/>
          </a:xfrm>
          <a:prstGeom prst="rect">
            <a:avLst/>
          </a:prstGeom>
          <a:noFill/>
        </p:spPr>
        <p:txBody>
          <a:bodyPr wrap="none" rtlCol="0">
            <a:spAutoFit/>
          </a:bodyPr>
          <a:lstStyle/>
          <a:p>
            <a:pPr algn="ctr"/>
            <a:r>
              <a:rPr lang="en-US" sz="3200" smtClean="0"/>
              <a:t>1</a:t>
            </a:r>
            <a:endParaRPr lang="en-US" sz="3200"/>
          </a:p>
        </p:txBody>
      </p:sp>
      <p:sp>
        <p:nvSpPr>
          <p:cNvPr id="42" name="TextBox 41"/>
          <p:cNvSpPr txBox="1"/>
          <p:nvPr/>
        </p:nvSpPr>
        <p:spPr>
          <a:xfrm>
            <a:off x="4969580" y="5595775"/>
            <a:ext cx="393057" cy="584775"/>
          </a:xfrm>
          <a:prstGeom prst="rect">
            <a:avLst/>
          </a:prstGeom>
          <a:noFill/>
        </p:spPr>
        <p:txBody>
          <a:bodyPr wrap="none" rtlCol="0">
            <a:spAutoFit/>
          </a:bodyPr>
          <a:lstStyle/>
          <a:p>
            <a:pPr algn="ctr"/>
            <a:r>
              <a:rPr lang="en-US" sz="3200" dirty="0" smtClean="0"/>
              <a:t>2</a:t>
            </a:r>
            <a:endParaRPr lang="en-US" sz="3200" dirty="0"/>
          </a:p>
        </p:txBody>
      </p:sp>
      <p:sp>
        <p:nvSpPr>
          <p:cNvPr id="43" name="TextBox 42"/>
          <p:cNvSpPr txBox="1"/>
          <p:nvPr/>
        </p:nvSpPr>
        <p:spPr>
          <a:xfrm>
            <a:off x="6219903" y="5595775"/>
            <a:ext cx="393057" cy="584775"/>
          </a:xfrm>
          <a:prstGeom prst="rect">
            <a:avLst/>
          </a:prstGeom>
          <a:noFill/>
        </p:spPr>
        <p:txBody>
          <a:bodyPr wrap="none" rtlCol="0">
            <a:spAutoFit/>
          </a:bodyPr>
          <a:lstStyle/>
          <a:p>
            <a:pPr algn="ctr"/>
            <a:r>
              <a:rPr lang="en-US" sz="3200"/>
              <a:t>3</a:t>
            </a:r>
          </a:p>
        </p:txBody>
      </p:sp>
      <p:sp>
        <p:nvSpPr>
          <p:cNvPr id="44" name="TextBox 43"/>
          <p:cNvSpPr txBox="1"/>
          <p:nvPr/>
        </p:nvSpPr>
        <p:spPr>
          <a:xfrm>
            <a:off x="7470226" y="5595775"/>
            <a:ext cx="393057" cy="584775"/>
          </a:xfrm>
          <a:prstGeom prst="rect">
            <a:avLst/>
          </a:prstGeom>
          <a:noFill/>
        </p:spPr>
        <p:txBody>
          <a:bodyPr wrap="none" rtlCol="0">
            <a:spAutoFit/>
          </a:bodyPr>
          <a:lstStyle/>
          <a:p>
            <a:pPr algn="ctr"/>
            <a:r>
              <a:rPr lang="en-US" sz="3200" dirty="0" smtClean="0"/>
              <a:t>4</a:t>
            </a:r>
            <a:endParaRPr lang="en-US" sz="3200" dirty="0"/>
          </a:p>
        </p:txBody>
      </p:sp>
      <p:sp>
        <p:nvSpPr>
          <p:cNvPr id="45" name="TextBox 44"/>
          <p:cNvSpPr txBox="1"/>
          <p:nvPr/>
        </p:nvSpPr>
        <p:spPr>
          <a:xfrm>
            <a:off x="9970871" y="5595775"/>
            <a:ext cx="393057" cy="584775"/>
          </a:xfrm>
          <a:prstGeom prst="rect">
            <a:avLst/>
          </a:prstGeom>
          <a:noFill/>
        </p:spPr>
        <p:txBody>
          <a:bodyPr wrap="none" rtlCol="0">
            <a:spAutoFit/>
          </a:bodyPr>
          <a:lstStyle/>
          <a:p>
            <a:pPr algn="ctr"/>
            <a:r>
              <a:rPr lang="en-US" sz="3200" dirty="0" smtClean="0"/>
              <a:t>6</a:t>
            </a:r>
            <a:endParaRPr lang="en-US" sz="3200" dirty="0"/>
          </a:p>
        </p:txBody>
      </p:sp>
      <p:sp>
        <p:nvSpPr>
          <p:cNvPr id="33" name="Rectangle 32"/>
          <p:cNvSpPr/>
          <p:nvPr/>
        </p:nvSpPr>
        <p:spPr>
          <a:xfrm>
            <a:off x="3302599"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552922"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803245"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053568"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303891"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9554213" y="3693071"/>
            <a:ext cx="1226372"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rot="16200000">
            <a:off x="1186697" y="3730718"/>
            <a:ext cx="3083787" cy="646331"/>
          </a:xfrm>
          <a:prstGeom prst="rect">
            <a:avLst/>
          </a:prstGeom>
          <a:noFill/>
        </p:spPr>
        <p:txBody>
          <a:bodyPr wrap="square" rtlCol="0">
            <a:spAutoFit/>
          </a:bodyPr>
          <a:lstStyle/>
          <a:p>
            <a:pPr algn="ctr"/>
            <a:r>
              <a:rPr lang="en-US" sz="3600" i="1" dirty="0"/>
              <a:t>p</a:t>
            </a:r>
            <a:r>
              <a:rPr lang="en-US" sz="3600" dirty="0" smtClean="0"/>
              <a:t>(</a:t>
            </a:r>
            <a:r>
              <a:rPr lang="en-US" sz="3600" i="1" dirty="0" smtClean="0"/>
              <a:t>X</a:t>
            </a:r>
            <a:r>
              <a:rPr lang="en-US" sz="3600" dirty="0" smtClean="0"/>
              <a:t> = </a:t>
            </a:r>
            <a:r>
              <a:rPr lang="en-US" sz="3600" i="1" dirty="0" smtClean="0"/>
              <a:t>k</a:t>
            </a:r>
            <a:r>
              <a:rPr lang="en-US" sz="3600" dirty="0" smtClean="0"/>
              <a:t>)</a:t>
            </a:r>
            <a:endParaRPr lang="en-US" sz="3600" dirty="0"/>
          </a:p>
        </p:txBody>
      </p:sp>
      <p:sp>
        <p:nvSpPr>
          <p:cNvPr id="53" name="TextBox 52"/>
          <p:cNvSpPr txBox="1"/>
          <p:nvPr/>
        </p:nvSpPr>
        <p:spPr>
          <a:xfrm>
            <a:off x="3302599" y="6078071"/>
            <a:ext cx="7477986" cy="646331"/>
          </a:xfrm>
          <a:prstGeom prst="rect">
            <a:avLst/>
          </a:prstGeom>
          <a:noFill/>
        </p:spPr>
        <p:txBody>
          <a:bodyPr wrap="square" rtlCol="0">
            <a:spAutoFit/>
          </a:bodyPr>
          <a:lstStyle/>
          <a:p>
            <a:pPr algn="ctr"/>
            <a:r>
              <a:rPr lang="en-US" sz="3600" i="1" smtClean="0"/>
              <a:t>k</a:t>
            </a:r>
            <a:endParaRPr lang="en-US" sz="3600" i="1"/>
          </a:p>
        </p:txBody>
      </p:sp>
      <p:cxnSp>
        <p:nvCxnSpPr>
          <p:cNvPr id="55" name="Straight Connector 54"/>
          <p:cNvCxnSpPr/>
          <p:nvPr/>
        </p:nvCxnSpPr>
        <p:spPr>
          <a:xfrm flipV="1">
            <a:off x="3181261" y="2511989"/>
            <a:ext cx="0" cy="3083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02599" y="1878201"/>
            <a:ext cx="7477986" cy="584775"/>
          </a:xfrm>
          <a:prstGeom prst="rect">
            <a:avLst/>
          </a:prstGeom>
          <a:noFill/>
        </p:spPr>
        <p:txBody>
          <a:bodyPr wrap="square" rtlCol="0">
            <a:spAutoFit/>
          </a:bodyPr>
          <a:lstStyle/>
          <a:p>
            <a:pPr algn="ctr"/>
            <a:r>
              <a:rPr lang="en-US" sz="3200" i="1" dirty="0" smtClean="0"/>
              <a:t>p</a:t>
            </a:r>
            <a:r>
              <a:rPr lang="en-US" sz="3200" dirty="0" smtClean="0"/>
              <a:t>(1) = </a:t>
            </a:r>
            <a:r>
              <a:rPr lang="en-US" sz="3200" i="1" dirty="0" smtClean="0"/>
              <a:t>p</a:t>
            </a:r>
            <a:r>
              <a:rPr lang="en-US" sz="3200" dirty="0" smtClean="0"/>
              <a:t>(2) </a:t>
            </a:r>
            <a:r>
              <a:rPr lang="en-US" sz="3200" dirty="0"/>
              <a:t>= </a:t>
            </a:r>
            <a:r>
              <a:rPr lang="en-US" sz="3200" i="1" dirty="0" smtClean="0"/>
              <a:t>p</a:t>
            </a:r>
            <a:r>
              <a:rPr lang="en-US" sz="3200" dirty="0" smtClean="0"/>
              <a:t>(3) </a:t>
            </a:r>
            <a:r>
              <a:rPr lang="en-US" sz="3200" dirty="0"/>
              <a:t>= </a:t>
            </a:r>
            <a:r>
              <a:rPr lang="en-US" sz="3200" i="1" dirty="0" smtClean="0"/>
              <a:t>p</a:t>
            </a:r>
            <a:r>
              <a:rPr lang="en-US" sz="3200" dirty="0" smtClean="0"/>
              <a:t>(4) </a:t>
            </a:r>
            <a:r>
              <a:rPr lang="en-US" sz="3200" dirty="0"/>
              <a:t>= </a:t>
            </a:r>
            <a:r>
              <a:rPr lang="en-US" sz="3200" i="1" dirty="0" smtClean="0"/>
              <a:t>p</a:t>
            </a:r>
            <a:r>
              <a:rPr lang="en-US" sz="3200" dirty="0" smtClean="0"/>
              <a:t>(5) </a:t>
            </a:r>
            <a:r>
              <a:rPr lang="en-US" sz="3200" dirty="0"/>
              <a:t>= </a:t>
            </a:r>
            <a:r>
              <a:rPr lang="en-US" sz="3200" i="1" dirty="0" smtClean="0"/>
              <a:t>p</a:t>
            </a:r>
            <a:r>
              <a:rPr lang="en-US" sz="3200" dirty="0" smtClean="0"/>
              <a:t>(6) </a:t>
            </a:r>
            <a:r>
              <a:rPr lang="en-US" sz="3200" dirty="0"/>
              <a:t>= </a:t>
            </a:r>
            <a:r>
              <a:rPr lang="en-US" sz="3200" dirty="0" smtClean="0"/>
              <a:t>1/6</a:t>
            </a:r>
            <a:endParaRPr lang="en-US" sz="3200" dirty="0"/>
          </a:p>
        </p:txBody>
      </p:sp>
    </p:spTree>
    <p:extLst>
      <p:ext uri="{BB962C8B-B14F-4D97-AF65-F5344CB8AC3E}">
        <p14:creationId xmlns:p14="http://schemas.microsoft.com/office/powerpoint/2010/main" val="19028427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4402" t="22784" r="24859" b="3123"/>
          <a:stretch/>
        </p:blipFill>
        <p:spPr>
          <a:xfrm>
            <a:off x="3312289" y="1574157"/>
            <a:ext cx="5567423" cy="508128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2" name="TextBox 11"/>
          <p:cNvSpPr txBox="1"/>
          <p:nvPr/>
        </p:nvSpPr>
        <p:spPr>
          <a:xfrm>
            <a:off x="8879712" y="2022361"/>
            <a:ext cx="1633781" cy="584775"/>
          </a:xfrm>
          <a:prstGeom prst="rect">
            <a:avLst/>
          </a:prstGeom>
          <a:noFill/>
        </p:spPr>
        <p:txBody>
          <a:bodyPr wrap="none" rtlCol="0">
            <a:spAutoFit/>
          </a:bodyPr>
          <a:lstStyle/>
          <a:p>
            <a:r>
              <a:rPr lang="en-US" sz="3200" b="1" dirty="0" smtClean="0">
                <a:solidFill>
                  <a:srgbClr val="0432FF"/>
                </a:solidFill>
              </a:rPr>
              <a:t>Model A</a:t>
            </a:r>
            <a:endParaRPr lang="en-US" sz="3200" b="1" dirty="0">
              <a:solidFill>
                <a:srgbClr val="0432FF"/>
              </a:solidFill>
            </a:endParaRPr>
          </a:p>
        </p:txBody>
      </p:sp>
    </p:spTree>
    <p:extLst>
      <p:ext uri="{BB962C8B-B14F-4D97-AF65-F5344CB8AC3E}">
        <p14:creationId xmlns:p14="http://schemas.microsoft.com/office/powerpoint/2010/main" val="15514540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Rolling dice: inference</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3" name="TextBox 22"/>
          <p:cNvSpPr txBox="1"/>
          <p:nvPr/>
        </p:nvSpPr>
        <p:spPr>
          <a:xfrm>
            <a:off x="0" y="3657601"/>
            <a:ext cx="12191999" cy="769441"/>
          </a:xfrm>
          <a:prstGeom prst="rect">
            <a:avLst/>
          </a:prstGeom>
          <a:noFill/>
        </p:spPr>
        <p:txBody>
          <a:bodyPr wrap="square" rtlCol="0">
            <a:spAutoFit/>
          </a:bodyPr>
          <a:lstStyle/>
          <a:p>
            <a:pPr algn="ctr"/>
            <a:r>
              <a:rPr lang="en-US" sz="4400" smtClean="0"/>
              <a:t>Exercise</a:t>
            </a:r>
            <a:endParaRPr lang="en-US" sz="4400"/>
          </a:p>
        </p:txBody>
      </p:sp>
    </p:spTree>
    <p:extLst>
      <p:ext uri="{BB962C8B-B14F-4D97-AF65-F5344CB8AC3E}">
        <p14:creationId xmlns:p14="http://schemas.microsoft.com/office/powerpoint/2010/main" val="4244267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uniform</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3480662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uniform</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4" name="TextBox 23"/>
          <p:cNvSpPr txBox="1"/>
          <p:nvPr/>
        </p:nvSpPr>
        <p:spPr>
          <a:xfrm>
            <a:off x="2581836" y="1790651"/>
            <a:ext cx="7477986" cy="584775"/>
          </a:xfrm>
          <a:prstGeom prst="rect">
            <a:avLst/>
          </a:prstGeom>
          <a:noFill/>
        </p:spPr>
        <p:txBody>
          <a:bodyPr wrap="square" rtlCol="0">
            <a:spAutoFit/>
          </a:bodyPr>
          <a:lstStyle/>
          <a:p>
            <a:pPr algn="ctr"/>
            <a:r>
              <a:rPr lang="en-US" sz="3200" i="1" dirty="0" smtClean="0"/>
              <a:t>p</a:t>
            </a:r>
            <a:r>
              <a:rPr lang="en-US" sz="3200" dirty="0" smtClean="0"/>
              <a:t>(Any outcome) = </a:t>
            </a:r>
            <a:r>
              <a:rPr lang="en-US" sz="3200" i="1" dirty="0" smtClean="0"/>
              <a:t>p</a:t>
            </a:r>
            <a:r>
              <a:rPr lang="en-US" sz="3200" dirty="0" smtClean="0"/>
              <a:t>(Any other outcome)</a:t>
            </a:r>
            <a:endParaRPr lang="en-US" sz="3200" dirty="0"/>
          </a:p>
        </p:txBody>
      </p:sp>
    </p:spTree>
    <p:extLst>
      <p:ext uri="{BB962C8B-B14F-4D97-AF65-F5344CB8AC3E}">
        <p14:creationId xmlns:p14="http://schemas.microsoft.com/office/powerpoint/2010/main" val="10437926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uniform</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2" name="Group 1"/>
          <p:cNvGrpSpPr/>
          <p:nvPr/>
        </p:nvGrpSpPr>
        <p:grpSpPr>
          <a:xfrm>
            <a:off x="1684662" y="2791688"/>
            <a:ext cx="8375160" cy="3083788"/>
            <a:chOff x="2405425" y="2511989"/>
            <a:chExt cx="8375160" cy="3083788"/>
          </a:xfrm>
        </p:grpSpPr>
        <p:sp>
          <p:nvSpPr>
            <p:cNvPr id="13" name="Rectangle 12"/>
            <p:cNvSpPr/>
            <p:nvPr/>
          </p:nvSpPr>
          <p:spPr>
            <a:xfrm>
              <a:off x="3302599" y="3693071"/>
              <a:ext cx="7477986"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16200000">
              <a:off x="1186697" y="3730718"/>
              <a:ext cx="3083787" cy="646331"/>
            </a:xfrm>
            <a:prstGeom prst="rect">
              <a:avLst/>
            </a:prstGeom>
            <a:noFill/>
          </p:spPr>
          <p:txBody>
            <a:bodyPr wrap="square" rtlCol="0">
              <a:spAutoFit/>
            </a:bodyPr>
            <a:lstStyle/>
            <a:p>
              <a:pPr algn="ctr"/>
              <a:r>
                <a:rPr lang="en-US" sz="3600" i="1" dirty="0"/>
                <a:t>p</a:t>
              </a:r>
              <a:r>
                <a:rPr lang="en-US" sz="3600" dirty="0" smtClean="0"/>
                <a:t>(</a:t>
              </a:r>
              <a:r>
                <a:rPr lang="en-US" sz="3600" i="1" dirty="0" smtClean="0"/>
                <a:t>X</a:t>
              </a:r>
              <a:r>
                <a:rPr lang="en-US" sz="3600" dirty="0" smtClean="0"/>
                <a:t> = </a:t>
              </a:r>
              <a:r>
                <a:rPr lang="en-US" sz="3600" i="1" dirty="0" smtClean="0"/>
                <a:t>k</a:t>
              </a:r>
              <a:r>
                <a:rPr lang="en-US" sz="3600" dirty="0" smtClean="0"/>
                <a:t>)</a:t>
              </a:r>
              <a:endParaRPr lang="en-US" sz="3600" dirty="0"/>
            </a:p>
          </p:txBody>
        </p:sp>
        <p:cxnSp>
          <p:nvCxnSpPr>
            <p:cNvPr id="21" name="Straight Connector 20"/>
            <p:cNvCxnSpPr/>
            <p:nvPr/>
          </p:nvCxnSpPr>
          <p:spPr>
            <a:xfrm flipV="1">
              <a:off x="3181261" y="2511989"/>
              <a:ext cx="0" cy="3083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Left-Right Arrow 21"/>
          <p:cNvSpPr/>
          <p:nvPr/>
        </p:nvSpPr>
        <p:spPr>
          <a:xfrm>
            <a:off x="2581836" y="5960065"/>
            <a:ext cx="7477986"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81836" y="6207815"/>
            <a:ext cx="7477986" cy="584775"/>
          </a:xfrm>
          <a:prstGeom prst="rect">
            <a:avLst/>
          </a:prstGeom>
          <a:noFill/>
        </p:spPr>
        <p:txBody>
          <a:bodyPr wrap="square" rtlCol="0">
            <a:spAutoFit/>
          </a:bodyPr>
          <a:lstStyle/>
          <a:p>
            <a:pPr algn="ctr"/>
            <a:r>
              <a:rPr lang="en-US" sz="3200" smtClean="0"/>
              <a:t>All possible outcomes</a:t>
            </a:r>
            <a:endParaRPr lang="en-US" sz="3200"/>
          </a:p>
        </p:txBody>
      </p:sp>
      <p:sp>
        <p:nvSpPr>
          <p:cNvPr id="24" name="TextBox 23"/>
          <p:cNvSpPr txBox="1"/>
          <p:nvPr/>
        </p:nvSpPr>
        <p:spPr>
          <a:xfrm>
            <a:off x="2581836" y="1790651"/>
            <a:ext cx="7477986" cy="584775"/>
          </a:xfrm>
          <a:prstGeom prst="rect">
            <a:avLst/>
          </a:prstGeom>
          <a:noFill/>
        </p:spPr>
        <p:txBody>
          <a:bodyPr wrap="square" rtlCol="0">
            <a:spAutoFit/>
          </a:bodyPr>
          <a:lstStyle/>
          <a:p>
            <a:pPr algn="ctr"/>
            <a:r>
              <a:rPr lang="en-US" sz="3200" i="1" dirty="0" smtClean="0"/>
              <a:t>p</a:t>
            </a:r>
            <a:r>
              <a:rPr lang="en-US" sz="3200" dirty="0" smtClean="0"/>
              <a:t>(Any outcome) = </a:t>
            </a:r>
            <a:r>
              <a:rPr lang="en-US" sz="3200" i="1" dirty="0" smtClean="0"/>
              <a:t>p</a:t>
            </a:r>
            <a:r>
              <a:rPr lang="en-US" sz="3200" dirty="0" smtClean="0"/>
              <a:t>(Any other outcome)</a:t>
            </a:r>
            <a:endParaRPr lang="en-US" sz="3200" dirty="0"/>
          </a:p>
        </p:txBody>
      </p:sp>
    </p:spTree>
    <p:extLst>
      <p:ext uri="{BB962C8B-B14F-4D97-AF65-F5344CB8AC3E}">
        <p14:creationId xmlns:p14="http://schemas.microsoft.com/office/powerpoint/2010/main" val="8636132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5"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discrete vs continuous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5348060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5"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discrete vs continuous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3" name="Rectangle 12"/>
          <p:cNvSpPr/>
          <p:nvPr/>
        </p:nvSpPr>
        <p:spPr>
          <a:xfrm>
            <a:off x="862830" y="3951700"/>
            <a:ext cx="804605"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16200000">
            <a:off x="-1264029" y="4180968"/>
            <a:ext cx="3083787" cy="392182"/>
          </a:xfrm>
          <a:prstGeom prst="rect">
            <a:avLst/>
          </a:prstGeom>
          <a:noFill/>
        </p:spPr>
        <p:txBody>
          <a:bodyPr wrap="square" rtlCol="0">
            <a:spAutoFit/>
          </a:bodyPr>
          <a:lstStyle/>
          <a:p>
            <a:pPr algn="ctr"/>
            <a:r>
              <a:rPr lang="en-US" sz="3600" i="1" dirty="0"/>
              <a:t>p</a:t>
            </a:r>
            <a:r>
              <a:rPr lang="en-US" sz="3600" dirty="0" smtClean="0"/>
              <a:t>(</a:t>
            </a:r>
            <a:r>
              <a:rPr lang="en-US" sz="3600" i="1" dirty="0" smtClean="0"/>
              <a:t>X</a:t>
            </a:r>
            <a:r>
              <a:rPr lang="en-US" sz="3600" dirty="0" smtClean="0"/>
              <a:t> = </a:t>
            </a:r>
            <a:r>
              <a:rPr lang="en-US" sz="3600" i="1" dirty="0" smtClean="0"/>
              <a:t>k</a:t>
            </a:r>
            <a:r>
              <a:rPr lang="en-US" sz="3600" dirty="0" smtClean="0"/>
              <a:t>)</a:t>
            </a:r>
            <a:endParaRPr lang="en-US" sz="3600" dirty="0"/>
          </a:p>
        </p:txBody>
      </p:sp>
      <p:cxnSp>
        <p:nvCxnSpPr>
          <p:cNvPr id="21" name="Straight Connector 20"/>
          <p:cNvCxnSpPr/>
          <p:nvPr/>
        </p:nvCxnSpPr>
        <p:spPr>
          <a:xfrm flipV="1">
            <a:off x="789204" y="2770618"/>
            <a:ext cx="0" cy="3083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a:xfrm>
            <a:off x="862830" y="6003542"/>
            <a:ext cx="4537509"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0456" y="1516828"/>
            <a:ext cx="5109883" cy="1015663"/>
          </a:xfrm>
          <a:prstGeom prst="rect">
            <a:avLst/>
          </a:prstGeom>
          <a:noFill/>
        </p:spPr>
        <p:txBody>
          <a:bodyPr wrap="square" rtlCol="0">
            <a:spAutoFit/>
          </a:bodyPr>
          <a:lstStyle/>
          <a:p>
            <a:pPr algn="ctr"/>
            <a:r>
              <a:rPr lang="en-US" sz="3200" b="1" dirty="0" smtClean="0">
                <a:solidFill>
                  <a:srgbClr val="FF0000"/>
                </a:solidFill>
              </a:rPr>
              <a:t>Discrete</a:t>
            </a:r>
          </a:p>
          <a:p>
            <a:pPr algn="ctr"/>
            <a:r>
              <a:rPr lang="en-US" sz="2800" dirty="0" smtClean="0"/>
              <a:t>(e.g., discrete uniform)</a:t>
            </a:r>
            <a:endParaRPr lang="en-US" sz="2800" dirty="0"/>
          </a:p>
        </p:txBody>
      </p:sp>
      <mc:AlternateContent xmlns:mc="http://schemas.openxmlformats.org/markup-compatibility/2006" xmlns:a14="http://schemas.microsoft.com/office/drawing/2010/main">
        <mc:Choice Requires="a14">
          <p:sp>
            <p:nvSpPr>
              <p:cNvPr id="14" name="TextBox 13"/>
              <p:cNvSpPr txBox="1"/>
              <p:nvPr/>
            </p:nvSpPr>
            <p:spPr>
              <a:xfrm>
                <a:off x="2016966" y="2610228"/>
                <a:ext cx="2207720" cy="809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charset="0"/>
                        </a:rPr>
                        <m:t>𝑃</m:t>
                      </m:r>
                      <m:d>
                        <m:dPr>
                          <m:ctrlPr>
                            <a:rPr lang="is-IS" sz="2800" b="0" i="1" smtClean="0">
                              <a:latin typeface="Cambria Math" charset="0"/>
                            </a:rPr>
                          </m:ctrlPr>
                        </m:dPr>
                        <m:e>
                          <m:r>
                            <a:rPr lang="en-GB" sz="2800" b="0" i="1" smtClean="0">
                              <a:latin typeface="Cambria Math" charset="0"/>
                            </a:rPr>
                            <m:t>𝑋</m:t>
                          </m:r>
                          <m:r>
                            <a:rPr lang="en-GB" sz="2800" b="0" i="1" smtClean="0">
                              <a:latin typeface="Cambria Math" charset="0"/>
                            </a:rPr>
                            <m:t>=</m:t>
                          </m:r>
                          <m:r>
                            <a:rPr lang="en-GB" sz="2800" b="0" i="1" smtClean="0">
                              <a:latin typeface="Cambria Math" charset="0"/>
                            </a:rPr>
                            <m:t>𝑘</m:t>
                          </m:r>
                        </m:e>
                      </m:d>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𝑛</m:t>
                          </m:r>
                        </m:den>
                      </m:f>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016966" y="2610228"/>
                <a:ext cx="2207720" cy="809389"/>
              </a:xfrm>
              <a:prstGeom prst="rect">
                <a:avLst/>
              </a:prstGeom>
              <a:blipFill rotWithShape="0">
                <a:blip r:embed="rId4"/>
                <a:stretch>
                  <a:fillRect/>
                </a:stretch>
              </a:blipFill>
            </p:spPr>
            <p:txBody>
              <a:bodyPr/>
              <a:lstStyle/>
              <a:p>
                <a:r>
                  <a:rPr lang="en-US">
                    <a:noFill/>
                  </a:rPr>
                  <a:t> </a:t>
                </a:r>
              </a:p>
            </p:txBody>
          </p:sp>
        </mc:Fallback>
      </mc:AlternateContent>
      <p:sp>
        <p:nvSpPr>
          <p:cNvPr id="17" name="Rectangle 16"/>
          <p:cNvSpPr/>
          <p:nvPr/>
        </p:nvSpPr>
        <p:spPr>
          <a:xfrm>
            <a:off x="4593515"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60289"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727063"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93837"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62830" y="6154472"/>
            <a:ext cx="4537509" cy="584775"/>
          </a:xfrm>
          <a:prstGeom prst="rect">
            <a:avLst/>
          </a:prstGeom>
          <a:noFill/>
        </p:spPr>
        <p:txBody>
          <a:bodyPr wrap="square" rtlCol="0">
            <a:spAutoFit/>
          </a:bodyPr>
          <a:lstStyle/>
          <a:p>
            <a:pPr algn="ctr"/>
            <a:r>
              <a:rPr lang="en-US" sz="3200" dirty="0" smtClean="0"/>
              <a:t>Limited specific outcomes</a:t>
            </a:r>
            <a:endParaRPr lang="en-US" sz="3200" dirty="0"/>
          </a:p>
        </p:txBody>
      </p:sp>
    </p:spTree>
    <p:extLst>
      <p:ext uri="{BB962C8B-B14F-4D97-AF65-F5344CB8AC3E}">
        <p14:creationId xmlns:p14="http://schemas.microsoft.com/office/powerpoint/2010/main" val="3003766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5"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discrete vs continuous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3" name="Rectangle 12"/>
          <p:cNvSpPr/>
          <p:nvPr/>
        </p:nvSpPr>
        <p:spPr>
          <a:xfrm>
            <a:off x="862830" y="3951700"/>
            <a:ext cx="804605"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16200000">
            <a:off x="-1264029" y="4180968"/>
            <a:ext cx="3083787" cy="392182"/>
          </a:xfrm>
          <a:prstGeom prst="rect">
            <a:avLst/>
          </a:prstGeom>
          <a:noFill/>
        </p:spPr>
        <p:txBody>
          <a:bodyPr wrap="square" rtlCol="0">
            <a:spAutoFit/>
          </a:bodyPr>
          <a:lstStyle/>
          <a:p>
            <a:pPr algn="ctr"/>
            <a:r>
              <a:rPr lang="en-US" sz="3600" i="1" dirty="0"/>
              <a:t>p</a:t>
            </a:r>
            <a:r>
              <a:rPr lang="en-US" sz="3600" dirty="0" smtClean="0"/>
              <a:t>(</a:t>
            </a:r>
            <a:r>
              <a:rPr lang="en-US" sz="3600" i="1" dirty="0" smtClean="0"/>
              <a:t>X</a:t>
            </a:r>
            <a:r>
              <a:rPr lang="en-US" sz="3600" dirty="0" smtClean="0"/>
              <a:t> = </a:t>
            </a:r>
            <a:r>
              <a:rPr lang="en-US" sz="3600" i="1" dirty="0" smtClean="0"/>
              <a:t>k</a:t>
            </a:r>
            <a:r>
              <a:rPr lang="en-US" sz="3600" dirty="0" smtClean="0"/>
              <a:t>)</a:t>
            </a:r>
            <a:endParaRPr lang="en-US" sz="3600" dirty="0"/>
          </a:p>
        </p:txBody>
      </p:sp>
      <p:cxnSp>
        <p:nvCxnSpPr>
          <p:cNvPr id="21" name="Straight Connector 20"/>
          <p:cNvCxnSpPr/>
          <p:nvPr/>
        </p:nvCxnSpPr>
        <p:spPr>
          <a:xfrm flipV="1">
            <a:off x="789204" y="2770618"/>
            <a:ext cx="0" cy="3083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a:xfrm>
            <a:off x="862830" y="6003542"/>
            <a:ext cx="4537509"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0456" y="1516828"/>
            <a:ext cx="5109883" cy="1015663"/>
          </a:xfrm>
          <a:prstGeom prst="rect">
            <a:avLst/>
          </a:prstGeom>
          <a:noFill/>
        </p:spPr>
        <p:txBody>
          <a:bodyPr wrap="square" rtlCol="0">
            <a:spAutoFit/>
          </a:bodyPr>
          <a:lstStyle/>
          <a:p>
            <a:pPr algn="ctr"/>
            <a:r>
              <a:rPr lang="en-US" sz="3200" b="1" dirty="0" smtClean="0">
                <a:solidFill>
                  <a:srgbClr val="FF0000"/>
                </a:solidFill>
              </a:rPr>
              <a:t>Discrete</a:t>
            </a:r>
            <a:endParaRPr lang="en-US" sz="3600" b="1" dirty="0">
              <a:solidFill>
                <a:srgbClr val="FF0000"/>
              </a:solidFill>
            </a:endParaRPr>
          </a:p>
          <a:p>
            <a:pPr algn="ctr"/>
            <a:r>
              <a:rPr lang="en-US" sz="2800" dirty="0"/>
              <a:t>(e.g., discrete uniform</a:t>
            </a:r>
            <a:r>
              <a:rPr lang="en-US" sz="2800" dirty="0" smtClean="0"/>
              <a:t>)</a:t>
            </a:r>
            <a:endParaRPr lang="en-US" sz="2800" dirty="0"/>
          </a:p>
        </p:txBody>
      </p:sp>
      <mc:AlternateContent xmlns:mc="http://schemas.openxmlformats.org/markup-compatibility/2006" xmlns:a14="http://schemas.microsoft.com/office/drawing/2010/main">
        <mc:Choice Requires="a14">
          <p:sp>
            <p:nvSpPr>
              <p:cNvPr id="14" name="TextBox 13"/>
              <p:cNvSpPr txBox="1"/>
              <p:nvPr/>
            </p:nvSpPr>
            <p:spPr>
              <a:xfrm>
                <a:off x="2016966" y="2610228"/>
                <a:ext cx="2207720" cy="809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charset="0"/>
                        </a:rPr>
                        <m:t>𝑃</m:t>
                      </m:r>
                      <m:d>
                        <m:dPr>
                          <m:ctrlPr>
                            <a:rPr lang="is-IS" sz="2800" b="0" i="1" smtClean="0">
                              <a:latin typeface="Cambria Math" charset="0"/>
                            </a:rPr>
                          </m:ctrlPr>
                        </m:dPr>
                        <m:e>
                          <m:r>
                            <a:rPr lang="en-GB" sz="2800" b="0" i="1" smtClean="0">
                              <a:latin typeface="Cambria Math" charset="0"/>
                            </a:rPr>
                            <m:t>𝑋</m:t>
                          </m:r>
                          <m:r>
                            <a:rPr lang="en-GB" sz="2800" b="0" i="1" smtClean="0">
                              <a:latin typeface="Cambria Math" charset="0"/>
                            </a:rPr>
                            <m:t>=</m:t>
                          </m:r>
                          <m:r>
                            <a:rPr lang="en-GB" sz="2800" b="0" i="1" smtClean="0">
                              <a:latin typeface="Cambria Math" charset="0"/>
                            </a:rPr>
                            <m:t>𝑘</m:t>
                          </m:r>
                        </m:e>
                      </m:d>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𝑛</m:t>
                          </m:r>
                        </m:den>
                      </m:f>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016966" y="2610228"/>
                <a:ext cx="2207720" cy="809389"/>
              </a:xfrm>
              <a:prstGeom prst="rect">
                <a:avLst/>
              </a:prstGeom>
              <a:blipFill rotWithShape="0">
                <a:blip r:embed="rId4"/>
                <a:stretch>
                  <a:fillRect/>
                </a:stretch>
              </a:blipFill>
            </p:spPr>
            <p:txBody>
              <a:bodyPr/>
              <a:lstStyle/>
              <a:p>
                <a:r>
                  <a:rPr lang="en-US">
                    <a:noFill/>
                  </a:rPr>
                  <a:t> </a:t>
                </a:r>
              </a:p>
            </p:txBody>
          </p:sp>
        </mc:Fallback>
      </mc:AlternateContent>
      <p:sp>
        <p:nvSpPr>
          <p:cNvPr id="15" name="TextBox 14"/>
          <p:cNvSpPr txBox="1"/>
          <p:nvPr/>
        </p:nvSpPr>
        <p:spPr>
          <a:xfrm>
            <a:off x="6940477" y="1516828"/>
            <a:ext cx="5109883" cy="1077218"/>
          </a:xfrm>
          <a:prstGeom prst="rect">
            <a:avLst/>
          </a:prstGeom>
          <a:noFill/>
        </p:spPr>
        <p:txBody>
          <a:bodyPr wrap="square" rtlCol="0">
            <a:spAutoFit/>
          </a:bodyPr>
          <a:lstStyle/>
          <a:p>
            <a:pPr algn="ctr"/>
            <a:r>
              <a:rPr lang="en-US" sz="3200" b="1" dirty="0" smtClean="0">
                <a:solidFill>
                  <a:srgbClr val="0432FF"/>
                </a:solidFill>
              </a:rPr>
              <a:t>Continuous</a:t>
            </a:r>
            <a:endParaRPr lang="en-US" sz="3600" b="1" dirty="0">
              <a:solidFill>
                <a:srgbClr val="FF0000"/>
              </a:solidFill>
            </a:endParaRPr>
          </a:p>
          <a:p>
            <a:pPr algn="ctr"/>
            <a:r>
              <a:rPr lang="en-US" sz="3200" dirty="0"/>
              <a:t>(e.g., </a:t>
            </a:r>
            <a:r>
              <a:rPr lang="en-US" sz="3200" dirty="0" smtClean="0"/>
              <a:t>continuous </a:t>
            </a:r>
            <a:r>
              <a:rPr lang="en-US" sz="3200" dirty="0"/>
              <a:t>uniform</a:t>
            </a:r>
            <a:r>
              <a:rPr lang="en-US" sz="3200" dirty="0" smtClean="0"/>
              <a:t>)</a:t>
            </a:r>
            <a:endParaRPr lang="en-US" sz="3200" dirty="0"/>
          </a:p>
        </p:txBody>
      </p:sp>
      <mc:AlternateContent xmlns:mc="http://schemas.openxmlformats.org/markup-compatibility/2006" xmlns:a14="http://schemas.microsoft.com/office/drawing/2010/main">
        <mc:Choice Requires="a14">
          <p:sp>
            <p:nvSpPr>
              <p:cNvPr id="16" name="TextBox 15"/>
              <p:cNvSpPr txBox="1"/>
              <p:nvPr/>
            </p:nvSpPr>
            <p:spPr>
              <a:xfrm>
                <a:off x="8439413" y="2610228"/>
                <a:ext cx="2176558"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GB" sz="2800" b="0" i="1" smtClean="0">
                              <a:latin typeface="Cambria Math" charset="0"/>
                            </a:rPr>
                          </m:ctrlPr>
                        </m:naryPr>
                        <m:sub/>
                        <m:sup/>
                        <m:e>
                          <m:d>
                            <m:dPr>
                              <m:ctrlPr>
                                <a:rPr lang="is-IS" sz="2800" b="0" i="1" smtClean="0">
                                  <a:latin typeface="Cambria Math" charset="0"/>
                                </a:rPr>
                              </m:ctrlPr>
                            </m:dPr>
                            <m:e>
                              <m:r>
                                <a:rPr lang="en-GB" sz="2800" b="0" i="1" smtClean="0">
                                  <a:latin typeface="Cambria Math" charset="0"/>
                                </a:rPr>
                                <m:t>𝑥</m:t>
                              </m:r>
                            </m:e>
                          </m:d>
                        </m:e>
                      </m:nary>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𝑏</m:t>
                          </m:r>
                          <m:r>
                            <a:rPr lang="en-GB" sz="2800" b="0" i="1" smtClean="0">
                              <a:latin typeface="Cambria Math" charset="0"/>
                            </a:rPr>
                            <m:t>−</m:t>
                          </m:r>
                          <m:r>
                            <a:rPr lang="en-GB" sz="2800" b="0" i="1" smtClean="0">
                              <a:latin typeface="Cambria Math" charset="0"/>
                            </a:rPr>
                            <m:t>𝑎</m:t>
                          </m:r>
                        </m:den>
                      </m:f>
                    </m:oMath>
                  </m:oMathPara>
                </a14:m>
                <a:endParaRPr lang="en-US" sz="2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8439413" y="2610228"/>
                <a:ext cx="2176558" cy="1130053"/>
              </a:xfrm>
              <a:prstGeom prst="rect">
                <a:avLst/>
              </a:prstGeom>
              <a:blipFill rotWithShape="0">
                <a:blip r:embed="rId5"/>
                <a:stretch>
                  <a:fillRect/>
                </a:stretch>
              </a:blipFill>
            </p:spPr>
            <p:txBody>
              <a:bodyPr/>
              <a:lstStyle/>
              <a:p>
                <a:r>
                  <a:rPr lang="en-US">
                    <a:noFill/>
                  </a:rPr>
                  <a:t> </a:t>
                </a:r>
              </a:p>
            </p:txBody>
          </p:sp>
        </mc:Fallback>
      </mc:AlternateContent>
      <p:sp>
        <p:nvSpPr>
          <p:cNvPr id="17" name="Rectangle 16"/>
          <p:cNvSpPr/>
          <p:nvPr/>
        </p:nvSpPr>
        <p:spPr>
          <a:xfrm>
            <a:off x="4593515"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60289"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727063"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93837" y="3951700"/>
            <a:ext cx="80682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246958" y="3959525"/>
            <a:ext cx="4555974" cy="190270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5138564" y="4053894"/>
            <a:ext cx="3083787" cy="646331"/>
          </a:xfrm>
          <a:prstGeom prst="rect">
            <a:avLst/>
          </a:prstGeom>
          <a:noFill/>
        </p:spPr>
        <p:txBody>
          <a:bodyPr wrap="square" rtlCol="0">
            <a:spAutoFit/>
          </a:bodyPr>
          <a:lstStyle/>
          <a:p>
            <a:pPr algn="ctr"/>
            <a:r>
              <a:rPr lang="en-US" sz="3600" i="1" dirty="0" smtClean="0"/>
              <a:t>f</a:t>
            </a:r>
            <a:r>
              <a:rPr lang="en-US" sz="3600" dirty="0" smtClean="0"/>
              <a:t>(</a:t>
            </a:r>
            <a:r>
              <a:rPr lang="en-US" sz="3600" i="1" dirty="0" smtClean="0"/>
              <a:t>x</a:t>
            </a:r>
            <a:r>
              <a:rPr lang="en-US" sz="3600" dirty="0" smtClean="0"/>
              <a:t>)</a:t>
            </a:r>
            <a:endParaRPr lang="en-US" sz="3600" dirty="0"/>
          </a:p>
        </p:txBody>
      </p:sp>
      <p:cxnSp>
        <p:nvCxnSpPr>
          <p:cNvPr id="36" name="Straight Connector 35"/>
          <p:cNvCxnSpPr/>
          <p:nvPr/>
        </p:nvCxnSpPr>
        <p:spPr>
          <a:xfrm flipV="1">
            <a:off x="7191797" y="2770618"/>
            <a:ext cx="0" cy="30837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Left-Right Arrow 36"/>
          <p:cNvSpPr/>
          <p:nvPr/>
        </p:nvSpPr>
        <p:spPr>
          <a:xfrm>
            <a:off x="7265423" y="6003542"/>
            <a:ext cx="4537509"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7265423" y="6154472"/>
            <a:ext cx="4537509" cy="584775"/>
          </a:xfrm>
          <a:prstGeom prst="rect">
            <a:avLst/>
          </a:prstGeom>
          <a:noFill/>
        </p:spPr>
        <p:txBody>
          <a:bodyPr wrap="square" rtlCol="0">
            <a:spAutoFit/>
          </a:bodyPr>
          <a:lstStyle/>
          <a:p>
            <a:pPr algn="ctr"/>
            <a:r>
              <a:rPr lang="en-US" sz="3200" dirty="0" smtClean="0"/>
              <a:t>All intermediates possible</a:t>
            </a:r>
            <a:endParaRPr lang="en-US" sz="3200" dirty="0"/>
          </a:p>
        </p:txBody>
      </p:sp>
      <p:sp>
        <p:nvSpPr>
          <p:cNvPr id="24" name="TextBox 23"/>
          <p:cNvSpPr txBox="1"/>
          <p:nvPr/>
        </p:nvSpPr>
        <p:spPr>
          <a:xfrm>
            <a:off x="862830" y="6154472"/>
            <a:ext cx="4537509" cy="584775"/>
          </a:xfrm>
          <a:prstGeom prst="rect">
            <a:avLst/>
          </a:prstGeom>
          <a:noFill/>
        </p:spPr>
        <p:txBody>
          <a:bodyPr wrap="square" rtlCol="0">
            <a:spAutoFit/>
          </a:bodyPr>
          <a:lstStyle/>
          <a:p>
            <a:pPr algn="ctr"/>
            <a:r>
              <a:rPr lang="en-US" sz="3200" dirty="0" smtClean="0"/>
              <a:t>Limited specific outcomes</a:t>
            </a:r>
            <a:endParaRPr lang="en-US" sz="3200" dirty="0"/>
          </a:p>
        </p:txBody>
      </p:sp>
      <p:cxnSp>
        <p:nvCxnSpPr>
          <p:cNvPr id="27" name="Straight Connector 26"/>
          <p:cNvCxnSpPr/>
          <p:nvPr/>
        </p:nvCxnSpPr>
        <p:spPr>
          <a:xfrm>
            <a:off x="7265423" y="3419617"/>
            <a:ext cx="0" cy="2426374"/>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802932" y="3419617"/>
            <a:ext cx="0" cy="2426374"/>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246958" y="3294992"/>
            <a:ext cx="369012" cy="523220"/>
          </a:xfrm>
          <a:prstGeom prst="rect">
            <a:avLst/>
          </a:prstGeom>
          <a:noFill/>
        </p:spPr>
        <p:txBody>
          <a:bodyPr wrap="none" rtlCol="0">
            <a:spAutoFit/>
          </a:bodyPr>
          <a:lstStyle/>
          <a:p>
            <a:r>
              <a:rPr lang="en-US" sz="2800" i="1" dirty="0" smtClean="0">
                <a:solidFill>
                  <a:srgbClr val="C00000"/>
                </a:solidFill>
              </a:rPr>
              <a:t>a</a:t>
            </a:r>
            <a:endParaRPr lang="en-US" sz="2800" i="1" dirty="0">
              <a:solidFill>
                <a:srgbClr val="C00000"/>
              </a:solidFill>
            </a:endParaRPr>
          </a:p>
        </p:txBody>
      </p:sp>
      <p:sp>
        <p:nvSpPr>
          <p:cNvPr id="29" name="TextBox 28"/>
          <p:cNvSpPr txBox="1"/>
          <p:nvPr/>
        </p:nvSpPr>
        <p:spPr>
          <a:xfrm>
            <a:off x="11453564" y="3294992"/>
            <a:ext cx="369012" cy="523220"/>
          </a:xfrm>
          <a:prstGeom prst="rect">
            <a:avLst/>
          </a:prstGeom>
          <a:noFill/>
        </p:spPr>
        <p:txBody>
          <a:bodyPr wrap="none" rtlCol="0">
            <a:spAutoFit/>
          </a:bodyPr>
          <a:lstStyle/>
          <a:p>
            <a:r>
              <a:rPr lang="en-US" sz="2800" i="1" smtClean="0">
                <a:solidFill>
                  <a:srgbClr val="C00000"/>
                </a:solidFill>
              </a:rPr>
              <a:t>b</a:t>
            </a:r>
            <a:endParaRPr lang="en-US" sz="2800" i="1" dirty="0">
              <a:solidFill>
                <a:srgbClr val="C00000"/>
              </a:solidFill>
            </a:endParaRPr>
          </a:p>
        </p:txBody>
      </p:sp>
    </p:spTree>
    <p:extLst>
      <p:ext uri="{BB962C8B-B14F-4D97-AF65-F5344CB8AC3E}">
        <p14:creationId xmlns:p14="http://schemas.microsoft.com/office/powerpoint/2010/main" val="15083372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5"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9392441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Tree>
    <p:extLst>
      <p:ext uri="{BB962C8B-B14F-4D97-AF65-F5344CB8AC3E}">
        <p14:creationId xmlns:p14="http://schemas.microsoft.com/office/powerpoint/2010/main" val="4834107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
        <p:nvSpPr>
          <p:cNvPr id="6" name="Left-Right Arrow 5"/>
          <p:cNvSpPr/>
          <p:nvPr/>
        </p:nvSpPr>
        <p:spPr>
          <a:xfrm>
            <a:off x="2771888" y="5282007"/>
            <a:ext cx="6648225"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71888" y="5583221"/>
            <a:ext cx="659155" cy="584775"/>
          </a:xfrm>
          <a:prstGeom prst="rect">
            <a:avLst/>
          </a:prstGeom>
          <a:noFill/>
        </p:spPr>
        <p:txBody>
          <a:bodyPr wrap="none" rtlCol="0">
            <a:spAutoFit/>
          </a:bodyPr>
          <a:lstStyle/>
          <a:p>
            <a:r>
              <a:rPr lang="en-US" sz="3200" smtClean="0"/>
              <a:t>-∞</a:t>
            </a:r>
            <a:endParaRPr lang="en-US" sz="3200"/>
          </a:p>
        </p:txBody>
      </p:sp>
      <p:sp>
        <p:nvSpPr>
          <p:cNvPr id="8" name="TextBox 7"/>
          <p:cNvSpPr txBox="1"/>
          <p:nvPr/>
        </p:nvSpPr>
        <p:spPr>
          <a:xfrm>
            <a:off x="8680808" y="5583221"/>
            <a:ext cx="739305" cy="584775"/>
          </a:xfrm>
          <a:prstGeom prst="rect">
            <a:avLst/>
          </a:prstGeom>
          <a:noFill/>
        </p:spPr>
        <p:txBody>
          <a:bodyPr wrap="none" rtlCol="0">
            <a:spAutoFit/>
          </a:bodyPr>
          <a:lstStyle/>
          <a:p>
            <a:pPr algn="r"/>
            <a:r>
              <a:rPr lang="en-US" sz="3200" dirty="0" smtClean="0"/>
              <a:t>+∞</a:t>
            </a:r>
            <a:endParaRPr lang="en-US" sz="3200" dirty="0"/>
          </a:p>
        </p:txBody>
      </p:sp>
    </p:spTree>
    <p:extLst>
      <p:ext uri="{BB962C8B-B14F-4D97-AF65-F5344CB8AC3E}">
        <p14:creationId xmlns:p14="http://schemas.microsoft.com/office/powerpoint/2010/main" val="762420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402" t="22784" r="24859" b="3123"/>
          <a:stretch/>
        </p:blipFill>
        <p:spPr>
          <a:xfrm>
            <a:off x="3312289" y="1574157"/>
            <a:ext cx="5567423" cy="5081286"/>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Lesson #1</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0" name="TextBox 9"/>
          <p:cNvSpPr txBox="1"/>
          <p:nvPr/>
        </p:nvSpPr>
        <p:spPr>
          <a:xfrm>
            <a:off x="8879712" y="2022361"/>
            <a:ext cx="1633781" cy="584775"/>
          </a:xfrm>
          <a:prstGeom prst="rect">
            <a:avLst/>
          </a:prstGeom>
          <a:noFill/>
        </p:spPr>
        <p:txBody>
          <a:bodyPr wrap="none" rtlCol="0">
            <a:spAutoFit/>
          </a:bodyPr>
          <a:lstStyle/>
          <a:p>
            <a:r>
              <a:rPr lang="en-US" sz="3200" b="1" dirty="0" smtClean="0">
                <a:solidFill>
                  <a:srgbClr val="0432FF"/>
                </a:solidFill>
              </a:rPr>
              <a:t>Model A</a:t>
            </a:r>
            <a:endParaRPr lang="en-US" sz="3200" b="1" dirty="0">
              <a:solidFill>
                <a:srgbClr val="0432FF"/>
              </a:solidFill>
            </a:endParaRPr>
          </a:p>
        </p:txBody>
      </p:sp>
      <p:sp>
        <p:nvSpPr>
          <p:cNvPr id="11" name="TextBox 10"/>
          <p:cNvSpPr txBox="1"/>
          <p:nvPr/>
        </p:nvSpPr>
        <p:spPr>
          <a:xfrm>
            <a:off x="8879712" y="3682698"/>
            <a:ext cx="1616148" cy="584775"/>
          </a:xfrm>
          <a:prstGeom prst="rect">
            <a:avLst/>
          </a:prstGeom>
          <a:noFill/>
        </p:spPr>
        <p:txBody>
          <a:bodyPr wrap="none" rtlCol="0">
            <a:spAutoFit/>
          </a:bodyPr>
          <a:lstStyle/>
          <a:p>
            <a:r>
              <a:rPr lang="en-US" sz="3200" b="1" dirty="0" smtClean="0">
                <a:solidFill>
                  <a:srgbClr val="C00000"/>
                </a:solidFill>
              </a:rPr>
              <a:t>Model B</a:t>
            </a:r>
            <a:endParaRPr lang="en-US" sz="3200" b="1" dirty="0">
              <a:solidFill>
                <a:srgbClr val="C00000"/>
              </a:solidFill>
            </a:endParaRPr>
          </a:p>
        </p:txBody>
      </p:sp>
    </p:spTree>
    <p:extLst>
      <p:ext uri="{BB962C8B-B14F-4D97-AF65-F5344CB8AC3E}">
        <p14:creationId xmlns:p14="http://schemas.microsoft.com/office/powerpoint/2010/main" val="13232721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
        <p:nvSpPr>
          <p:cNvPr id="6" name="Left-Right Arrow 5"/>
          <p:cNvSpPr/>
          <p:nvPr/>
        </p:nvSpPr>
        <p:spPr>
          <a:xfrm>
            <a:off x="2771888" y="5282007"/>
            <a:ext cx="6648225"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71888" y="5583221"/>
            <a:ext cx="659155" cy="584775"/>
          </a:xfrm>
          <a:prstGeom prst="rect">
            <a:avLst/>
          </a:prstGeom>
          <a:noFill/>
        </p:spPr>
        <p:txBody>
          <a:bodyPr wrap="none" rtlCol="0">
            <a:spAutoFit/>
          </a:bodyPr>
          <a:lstStyle/>
          <a:p>
            <a:r>
              <a:rPr lang="en-US" sz="3200" smtClean="0"/>
              <a:t>-∞</a:t>
            </a:r>
            <a:endParaRPr lang="en-US" sz="3200"/>
          </a:p>
        </p:txBody>
      </p:sp>
      <p:sp>
        <p:nvSpPr>
          <p:cNvPr id="8" name="TextBox 7"/>
          <p:cNvSpPr txBox="1"/>
          <p:nvPr/>
        </p:nvSpPr>
        <p:spPr>
          <a:xfrm>
            <a:off x="8680808" y="5583221"/>
            <a:ext cx="739305" cy="584775"/>
          </a:xfrm>
          <a:prstGeom prst="rect">
            <a:avLst/>
          </a:prstGeom>
          <a:noFill/>
        </p:spPr>
        <p:txBody>
          <a:bodyPr wrap="none" rtlCol="0">
            <a:spAutoFit/>
          </a:bodyPr>
          <a:lstStyle/>
          <a:p>
            <a:pPr algn="r"/>
            <a:r>
              <a:rPr lang="en-US" sz="3200" dirty="0" smtClean="0"/>
              <a:t>+∞</a:t>
            </a:r>
            <a:endParaRPr lang="en-US" sz="3200" dirty="0"/>
          </a:p>
        </p:txBody>
      </p:sp>
      <mc:AlternateContent xmlns:mc="http://schemas.openxmlformats.org/markup-compatibility/2006" xmlns:a14="http://schemas.microsoft.com/office/drawing/2010/main">
        <mc:Choice Requires="a14">
          <p:sp>
            <p:nvSpPr>
              <p:cNvPr id="10" name="TextBox 9"/>
              <p:cNvSpPr txBox="1"/>
              <p:nvPr/>
            </p:nvSpPr>
            <p:spPr>
              <a:xfrm>
                <a:off x="242995" y="1995980"/>
                <a:ext cx="3976410"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GB" sz="2800" b="0" i="1" smtClean="0">
                              <a:latin typeface="Cambria Math" charset="0"/>
                            </a:rPr>
                          </m:ctrlPr>
                        </m:naryPr>
                        <m:sub/>
                        <m:sup/>
                        <m:e>
                          <m:d>
                            <m:dPr>
                              <m:ctrlPr>
                                <a:rPr lang="is-IS" sz="2800" b="0" i="1" smtClean="0">
                                  <a:latin typeface="Cambria Math" charset="0"/>
                                </a:rPr>
                              </m:ctrlPr>
                            </m:dPr>
                            <m:e>
                              <m:r>
                                <a:rPr lang="en-GB" sz="2800" b="0" i="1" smtClean="0">
                                  <a:latin typeface="Cambria Math" charset="0"/>
                                </a:rPr>
                                <m:t>𝑥</m:t>
                              </m:r>
                            </m:e>
                          </m:d>
                        </m:e>
                      </m:nary>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ad>
                            <m:radPr>
                              <m:degHide m:val="on"/>
                              <m:ctrlPr>
                                <a:rPr lang="bg-BG" sz="2800" b="0" i="1" smtClean="0">
                                  <a:latin typeface="Cambria Math" charset="0"/>
                                </a:rPr>
                              </m:ctrlPr>
                            </m:radPr>
                            <m:deg/>
                            <m:e>
                              <m:r>
                                <a:rPr lang="en-GB" sz="2800" b="0" i="1" smtClean="0">
                                  <a:latin typeface="Cambria Math" charset="0"/>
                                </a:rPr>
                                <m:t>2</m:t>
                              </m:r>
                              <m:r>
                                <a:rPr lang="el-GR" sz="2800" i="1">
                                  <a:latin typeface="Cambria Math" charset="0"/>
                                </a:rPr>
                                <m:t>𝜋</m:t>
                              </m:r>
                              <m:r>
                                <a:rPr lang="el-GR" sz="2800" i="1" smtClean="0">
                                  <a:latin typeface="Cambria Math" charset="0"/>
                                  <a:ea typeface="Cambria Math" charset="0"/>
                                  <a:cs typeface="Cambria Math" charset="0"/>
                                </a:rPr>
                                <m:t>𝜎</m:t>
                              </m:r>
                            </m:e>
                          </m:rad>
                        </m:den>
                      </m:f>
                      <m:sSup>
                        <m:sSupPr>
                          <m:ctrlPr>
                            <a:rPr lang="bg-BG" sz="2800" b="0" i="1" smtClean="0">
                              <a:latin typeface="Cambria Math" charset="0"/>
                            </a:rPr>
                          </m:ctrlPr>
                        </m:sSupPr>
                        <m:e>
                          <m:r>
                            <a:rPr lang="en-GB" sz="2800" b="0" i="1" smtClean="0">
                              <a:latin typeface="Cambria Math" charset="0"/>
                            </a:rPr>
                            <m:t>𝑒</m:t>
                          </m:r>
                        </m:e>
                        <m:sup>
                          <m:r>
                            <a:rPr lang="en-GB" sz="2800" b="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2</m:t>
                              </m:r>
                            </m:den>
                          </m:f>
                          <m:d>
                            <m:dPr>
                              <m:ctrlPr>
                                <a:rPr lang="is-IS" sz="2800" b="0" i="1" smtClean="0">
                                  <a:latin typeface="Cambria Math" charset="0"/>
                                </a:rPr>
                              </m:ctrlPr>
                            </m:dPr>
                            <m:e>
                              <m:r>
                                <a:rPr lang="en-GB" sz="2800" b="0" i="1" smtClean="0">
                                  <a:latin typeface="Cambria Math" charset="0"/>
                                </a:rPr>
                                <m:t>𝑥</m:t>
                              </m:r>
                              <m:r>
                                <a:rPr lang="en-GB" sz="2800" b="0" i="1" smtClean="0">
                                  <a:latin typeface="Cambria Math" charset="0"/>
                                </a:rPr>
                                <m:t>−</m:t>
                              </m:r>
                              <m:r>
                                <a:rPr lang="is-IS" sz="2800" b="0" i="1" smtClean="0">
                                  <a:latin typeface="Cambria Math" charset="0"/>
                                  <a:ea typeface="Cambria Math" charset="0"/>
                                  <a:cs typeface="Cambria Math" charset="0"/>
                                </a:rPr>
                                <m:t>𝜇</m:t>
                              </m:r>
                            </m:e>
                          </m:d>
                          <m:r>
                            <a:rPr lang="en-GB" sz="2800" b="0" i="1" smtClean="0">
                              <a:latin typeface="Cambria Math" charset="0"/>
                            </a:rPr>
                            <m:t>/</m:t>
                          </m:r>
                          <m:sSup>
                            <m:sSupPr>
                              <m:ctrlPr>
                                <a:rPr lang="en-GB" sz="2800" b="0" i="1" smtClean="0">
                                  <a:latin typeface="Cambria Math" charset="0"/>
                                </a:rPr>
                              </m:ctrlPr>
                            </m:sSupPr>
                            <m:e>
                              <m:r>
                                <a:rPr lang="en-GB" sz="2800" b="0" i="1" smtClean="0">
                                  <a:latin typeface="Cambria Math" charset="0"/>
                                  <a:ea typeface="Cambria Math" charset="0"/>
                                  <a:cs typeface="Cambria Math" charset="0"/>
                                </a:rPr>
                                <m:t>𝜎</m:t>
                              </m:r>
                            </m:e>
                            <m:sup>
                              <m:r>
                                <a:rPr lang="en-GB" sz="2800" b="0" i="1" smtClean="0">
                                  <a:latin typeface="Cambria Math" charset="0"/>
                                </a:rPr>
                                <m:t>2</m:t>
                              </m:r>
                            </m:sup>
                          </m:sSup>
                        </m:sup>
                      </m:sSup>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42995" y="1995980"/>
                <a:ext cx="3976410" cy="1130053"/>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72787" y="1424606"/>
            <a:ext cx="5001562" cy="584775"/>
          </a:xfrm>
          <a:prstGeom prst="rect">
            <a:avLst/>
          </a:prstGeom>
          <a:noFill/>
        </p:spPr>
        <p:txBody>
          <a:bodyPr wrap="none" rtlCol="0">
            <a:spAutoFit/>
          </a:bodyPr>
          <a:lstStyle/>
          <a:p>
            <a:r>
              <a:rPr lang="en-US" sz="3200" b="1">
                <a:solidFill>
                  <a:srgbClr val="C00000"/>
                </a:solidFill>
              </a:rPr>
              <a:t>Probability Density Function</a:t>
            </a:r>
            <a:endParaRPr lang="en-US" sz="3200"/>
          </a:p>
        </p:txBody>
      </p:sp>
      <p:sp>
        <p:nvSpPr>
          <p:cNvPr id="13" name="Left Arrow 12"/>
          <p:cNvSpPr/>
          <p:nvPr/>
        </p:nvSpPr>
        <p:spPr>
          <a:xfrm rot="13059589">
            <a:off x="3993336" y="3061420"/>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87523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
        <p:nvSpPr>
          <p:cNvPr id="6" name="Left-Right Arrow 5"/>
          <p:cNvSpPr/>
          <p:nvPr/>
        </p:nvSpPr>
        <p:spPr>
          <a:xfrm>
            <a:off x="2771888" y="5282007"/>
            <a:ext cx="6648225"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71888" y="5583221"/>
            <a:ext cx="659155" cy="584775"/>
          </a:xfrm>
          <a:prstGeom prst="rect">
            <a:avLst/>
          </a:prstGeom>
          <a:noFill/>
        </p:spPr>
        <p:txBody>
          <a:bodyPr wrap="none" rtlCol="0">
            <a:spAutoFit/>
          </a:bodyPr>
          <a:lstStyle/>
          <a:p>
            <a:r>
              <a:rPr lang="en-US" sz="3200" smtClean="0"/>
              <a:t>-∞</a:t>
            </a:r>
            <a:endParaRPr lang="en-US" sz="3200"/>
          </a:p>
        </p:txBody>
      </p:sp>
      <p:sp>
        <p:nvSpPr>
          <p:cNvPr id="8" name="TextBox 7"/>
          <p:cNvSpPr txBox="1"/>
          <p:nvPr/>
        </p:nvSpPr>
        <p:spPr>
          <a:xfrm>
            <a:off x="8680808" y="5583221"/>
            <a:ext cx="739305" cy="584775"/>
          </a:xfrm>
          <a:prstGeom prst="rect">
            <a:avLst/>
          </a:prstGeom>
          <a:noFill/>
        </p:spPr>
        <p:txBody>
          <a:bodyPr wrap="none" rtlCol="0">
            <a:spAutoFit/>
          </a:bodyPr>
          <a:lstStyle/>
          <a:p>
            <a:pPr algn="r"/>
            <a:r>
              <a:rPr lang="en-US" sz="3200" dirty="0" smtClean="0"/>
              <a:t>+∞</a:t>
            </a:r>
            <a:endParaRPr lang="en-US" sz="3200" dirty="0"/>
          </a:p>
        </p:txBody>
      </p:sp>
      <mc:AlternateContent xmlns:mc="http://schemas.openxmlformats.org/markup-compatibility/2006" xmlns:a14="http://schemas.microsoft.com/office/drawing/2010/main">
        <mc:Choice Requires="a14">
          <p:sp>
            <p:nvSpPr>
              <p:cNvPr id="10" name="TextBox 9"/>
              <p:cNvSpPr txBox="1"/>
              <p:nvPr/>
            </p:nvSpPr>
            <p:spPr>
              <a:xfrm>
                <a:off x="242995" y="1995980"/>
                <a:ext cx="3976410"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GB" sz="2800" b="0" i="1" smtClean="0">
                              <a:latin typeface="Cambria Math" charset="0"/>
                            </a:rPr>
                          </m:ctrlPr>
                        </m:naryPr>
                        <m:sub/>
                        <m:sup/>
                        <m:e>
                          <m:d>
                            <m:dPr>
                              <m:ctrlPr>
                                <a:rPr lang="is-IS" sz="2800" b="0" i="1" smtClean="0">
                                  <a:latin typeface="Cambria Math" charset="0"/>
                                </a:rPr>
                              </m:ctrlPr>
                            </m:dPr>
                            <m:e>
                              <m:r>
                                <a:rPr lang="en-GB" sz="2800" b="0" i="1" smtClean="0">
                                  <a:latin typeface="Cambria Math" charset="0"/>
                                </a:rPr>
                                <m:t>𝑥</m:t>
                              </m:r>
                            </m:e>
                          </m:d>
                        </m:e>
                      </m:nary>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ad>
                            <m:radPr>
                              <m:degHide m:val="on"/>
                              <m:ctrlPr>
                                <a:rPr lang="bg-BG" sz="2800" b="0" i="1" smtClean="0">
                                  <a:latin typeface="Cambria Math" charset="0"/>
                                </a:rPr>
                              </m:ctrlPr>
                            </m:radPr>
                            <m:deg/>
                            <m:e>
                              <m:r>
                                <a:rPr lang="en-GB" sz="2800" b="0" i="1" smtClean="0">
                                  <a:latin typeface="Cambria Math" charset="0"/>
                                </a:rPr>
                                <m:t>2</m:t>
                              </m:r>
                              <m:r>
                                <a:rPr lang="el-GR" sz="2800" i="1">
                                  <a:latin typeface="Cambria Math" charset="0"/>
                                </a:rPr>
                                <m:t>𝜋</m:t>
                              </m:r>
                              <m:r>
                                <a:rPr lang="el-GR" sz="2800" i="1" smtClean="0">
                                  <a:latin typeface="Cambria Math" charset="0"/>
                                  <a:ea typeface="Cambria Math" charset="0"/>
                                  <a:cs typeface="Cambria Math" charset="0"/>
                                </a:rPr>
                                <m:t>𝜎</m:t>
                              </m:r>
                            </m:e>
                          </m:rad>
                        </m:den>
                      </m:f>
                      <m:sSup>
                        <m:sSupPr>
                          <m:ctrlPr>
                            <a:rPr lang="bg-BG" sz="2800" b="0" i="1" smtClean="0">
                              <a:latin typeface="Cambria Math" charset="0"/>
                            </a:rPr>
                          </m:ctrlPr>
                        </m:sSupPr>
                        <m:e>
                          <m:r>
                            <a:rPr lang="en-GB" sz="2800" b="0" i="1" smtClean="0">
                              <a:latin typeface="Cambria Math" charset="0"/>
                            </a:rPr>
                            <m:t>𝑒</m:t>
                          </m:r>
                        </m:e>
                        <m:sup>
                          <m:r>
                            <a:rPr lang="en-GB" sz="2800" b="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2</m:t>
                              </m:r>
                            </m:den>
                          </m:f>
                          <m:d>
                            <m:dPr>
                              <m:ctrlPr>
                                <a:rPr lang="is-IS" sz="2800" b="0" i="1" smtClean="0">
                                  <a:latin typeface="Cambria Math" charset="0"/>
                                </a:rPr>
                              </m:ctrlPr>
                            </m:dPr>
                            <m:e>
                              <m:r>
                                <a:rPr lang="en-GB" sz="2800" b="0" i="1" smtClean="0">
                                  <a:latin typeface="Cambria Math" charset="0"/>
                                </a:rPr>
                                <m:t>𝑥</m:t>
                              </m:r>
                              <m:r>
                                <a:rPr lang="en-GB" sz="2800" b="0" i="1" smtClean="0">
                                  <a:latin typeface="Cambria Math" charset="0"/>
                                </a:rPr>
                                <m:t>−</m:t>
                              </m:r>
                              <m:r>
                                <a:rPr lang="is-IS" sz="2800" b="1" i="1" smtClean="0">
                                  <a:solidFill>
                                    <a:srgbClr val="0432FF"/>
                                  </a:solidFill>
                                  <a:latin typeface="Cambria Math" charset="0"/>
                                  <a:ea typeface="Cambria Math" charset="0"/>
                                  <a:cs typeface="Cambria Math" charset="0"/>
                                </a:rPr>
                                <m:t>𝝁</m:t>
                              </m:r>
                            </m:e>
                          </m:d>
                          <m:r>
                            <a:rPr lang="en-GB" sz="2800" b="0" i="1" smtClean="0">
                              <a:latin typeface="Cambria Math" charset="0"/>
                            </a:rPr>
                            <m:t>/</m:t>
                          </m:r>
                          <m:sSup>
                            <m:sSupPr>
                              <m:ctrlPr>
                                <a:rPr lang="en-GB" sz="2800" b="0" i="1" smtClean="0">
                                  <a:latin typeface="Cambria Math" charset="0"/>
                                </a:rPr>
                              </m:ctrlPr>
                            </m:sSupPr>
                            <m:e>
                              <m:r>
                                <a:rPr lang="en-GB" sz="2800" b="0" i="1" smtClean="0">
                                  <a:latin typeface="Cambria Math" charset="0"/>
                                  <a:ea typeface="Cambria Math" charset="0"/>
                                  <a:cs typeface="Cambria Math" charset="0"/>
                                </a:rPr>
                                <m:t>𝜎</m:t>
                              </m:r>
                            </m:e>
                            <m:sup>
                              <m:r>
                                <a:rPr lang="en-GB" sz="2800" b="0" i="1" smtClean="0">
                                  <a:latin typeface="Cambria Math" charset="0"/>
                                </a:rPr>
                                <m:t>2</m:t>
                              </m:r>
                            </m:sup>
                          </m:sSup>
                        </m:sup>
                      </m:sSup>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42995" y="1995980"/>
                <a:ext cx="3976410" cy="1130053"/>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72787" y="1424606"/>
            <a:ext cx="5001562" cy="584775"/>
          </a:xfrm>
          <a:prstGeom prst="rect">
            <a:avLst/>
          </a:prstGeom>
          <a:noFill/>
        </p:spPr>
        <p:txBody>
          <a:bodyPr wrap="none" rtlCol="0">
            <a:spAutoFit/>
          </a:bodyPr>
          <a:lstStyle/>
          <a:p>
            <a:r>
              <a:rPr lang="en-US" sz="3200" b="1">
                <a:solidFill>
                  <a:srgbClr val="C00000"/>
                </a:solidFill>
              </a:rPr>
              <a:t>Probability Density Function</a:t>
            </a:r>
            <a:endParaRPr lang="en-US" sz="3200"/>
          </a:p>
        </p:txBody>
      </p:sp>
      <p:cxnSp>
        <p:nvCxnSpPr>
          <p:cNvPr id="9" name="Straight Connector 8"/>
          <p:cNvCxnSpPr>
            <a:endCxn id="30" idx="2"/>
          </p:cNvCxnSpPr>
          <p:nvPr/>
        </p:nvCxnSpPr>
        <p:spPr>
          <a:xfrm>
            <a:off x="6096000" y="1605776"/>
            <a:ext cx="1" cy="3676231"/>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68460" y="1437539"/>
            <a:ext cx="378630" cy="523220"/>
          </a:xfrm>
          <a:prstGeom prst="rect">
            <a:avLst/>
          </a:prstGeom>
          <a:noFill/>
        </p:spPr>
        <p:txBody>
          <a:bodyPr wrap="none" rtlCol="0">
            <a:spAutoFit/>
          </a:bodyPr>
          <a:lstStyle/>
          <a:p>
            <a:r>
              <a:rPr lang="en-US" sz="2800" i="1" smtClean="0">
                <a:solidFill>
                  <a:srgbClr val="0432FF"/>
                </a:solidFill>
              </a:rPr>
              <a:t>μ</a:t>
            </a:r>
            <a:endParaRPr lang="en-US" sz="2800" i="1" dirty="0">
              <a:solidFill>
                <a:srgbClr val="0432FF"/>
              </a:solidFill>
            </a:endParaRPr>
          </a:p>
        </p:txBody>
      </p:sp>
      <p:sp>
        <p:nvSpPr>
          <p:cNvPr id="21" name="Left Arrow 20"/>
          <p:cNvSpPr/>
          <p:nvPr/>
        </p:nvSpPr>
        <p:spPr>
          <a:xfrm rot="13059589">
            <a:off x="3993336" y="3061420"/>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3090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
        <p:nvSpPr>
          <p:cNvPr id="6" name="Left-Right Arrow 5"/>
          <p:cNvSpPr/>
          <p:nvPr/>
        </p:nvSpPr>
        <p:spPr>
          <a:xfrm>
            <a:off x="2771888" y="5282007"/>
            <a:ext cx="6648225"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71888" y="5583221"/>
            <a:ext cx="659155" cy="584775"/>
          </a:xfrm>
          <a:prstGeom prst="rect">
            <a:avLst/>
          </a:prstGeom>
          <a:noFill/>
        </p:spPr>
        <p:txBody>
          <a:bodyPr wrap="none" rtlCol="0">
            <a:spAutoFit/>
          </a:bodyPr>
          <a:lstStyle/>
          <a:p>
            <a:r>
              <a:rPr lang="en-US" sz="3200" smtClean="0"/>
              <a:t>-∞</a:t>
            </a:r>
            <a:endParaRPr lang="en-US" sz="3200"/>
          </a:p>
        </p:txBody>
      </p:sp>
      <p:sp>
        <p:nvSpPr>
          <p:cNvPr id="8" name="TextBox 7"/>
          <p:cNvSpPr txBox="1"/>
          <p:nvPr/>
        </p:nvSpPr>
        <p:spPr>
          <a:xfrm>
            <a:off x="8680808" y="5583221"/>
            <a:ext cx="739305" cy="584775"/>
          </a:xfrm>
          <a:prstGeom prst="rect">
            <a:avLst/>
          </a:prstGeom>
          <a:noFill/>
        </p:spPr>
        <p:txBody>
          <a:bodyPr wrap="none" rtlCol="0">
            <a:spAutoFit/>
          </a:bodyPr>
          <a:lstStyle/>
          <a:p>
            <a:pPr algn="r"/>
            <a:r>
              <a:rPr lang="en-US" sz="3200" dirty="0" smtClean="0"/>
              <a:t>+∞</a:t>
            </a:r>
            <a:endParaRPr lang="en-US" sz="3200" dirty="0"/>
          </a:p>
        </p:txBody>
      </p:sp>
      <p:sp>
        <p:nvSpPr>
          <p:cNvPr id="11" name="TextBox 10"/>
          <p:cNvSpPr txBox="1"/>
          <p:nvPr/>
        </p:nvSpPr>
        <p:spPr>
          <a:xfrm>
            <a:off x="72787" y="1424606"/>
            <a:ext cx="5001562" cy="584775"/>
          </a:xfrm>
          <a:prstGeom prst="rect">
            <a:avLst/>
          </a:prstGeom>
          <a:noFill/>
        </p:spPr>
        <p:txBody>
          <a:bodyPr wrap="none" rtlCol="0">
            <a:spAutoFit/>
          </a:bodyPr>
          <a:lstStyle/>
          <a:p>
            <a:r>
              <a:rPr lang="en-US" sz="3200" b="1">
                <a:solidFill>
                  <a:srgbClr val="C00000"/>
                </a:solidFill>
              </a:rPr>
              <a:t>Probability Density Function</a:t>
            </a:r>
            <a:endParaRPr lang="en-US" sz="3200"/>
          </a:p>
        </p:txBody>
      </p:sp>
      <p:sp>
        <p:nvSpPr>
          <p:cNvPr id="19" name="TextBox 18"/>
          <p:cNvSpPr txBox="1"/>
          <p:nvPr/>
        </p:nvSpPr>
        <p:spPr>
          <a:xfrm>
            <a:off x="6611516" y="5457725"/>
            <a:ext cx="558166" cy="523220"/>
          </a:xfrm>
          <a:prstGeom prst="rect">
            <a:avLst/>
          </a:prstGeom>
          <a:noFill/>
        </p:spPr>
        <p:txBody>
          <a:bodyPr wrap="none" rtlCol="0">
            <a:spAutoFit/>
          </a:bodyPr>
          <a:lstStyle/>
          <a:p>
            <a:pPr algn="ctr"/>
            <a:r>
              <a:rPr lang="en-US" sz="2800" i="1" dirty="0" smtClean="0">
                <a:solidFill>
                  <a:srgbClr val="0432FF"/>
                </a:solidFill>
              </a:rPr>
              <a:t>1σ</a:t>
            </a:r>
            <a:endParaRPr lang="en-US" sz="2800" i="1" dirty="0">
              <a:solidFill>
                <a:srgbClr val="0432FF"/>
              </a:solidFill>
            </a:endParaRPr>
          </a:p>
        </p:txBody>
      </p:sp>
      <p:sp>
        <p:nvSpPr>
          <p:cNvPr id="16" name="TextBox 15"/>
          <p:cNvSpPr txBox="1"/>
          <p:nvPr/>
        </p:nvSpPr>
        <p:spPr>
          <a:xfrm>
            <a:off x="4968725" y="5457725"/>
            <a:ext cx="668773" cy="523220"/>
          </a:xfrm>
          <a:prstGeom prst="rect">
            <a:avLst/>
          </a:prstGeom>
          <a:noFill/>
        </p:spPr>
        <p:txBody>
          <a:bodyPr wrap="none" rtlCol="0">
            <a:spAutoFit/>
          </a:bodyPr>
          <a:lstStyle/>
          <a:p>
            <a:pPr algn="ctr"/>
            <a:r>
              <a:rPr lang="en-US" sz="2800" i="1" dirty="0" smtClean="0">
                <a:solidFill>
                  <a:srgbClr val="0432FF"/>
                </a:solidFill>
              </a:rPr>
              <a:t>-1σ</a:t>
            </a:r>
            <a:endParaRPr lang="en-US" sz="2800" i="1" dirty="0">
              <a:solidFill>
                <a:srgbClr val="0432FF"/>
              </a:solidFill>
            </a:endParaRPr>
          </a:p>
        </p:txBody>
      </p:sp>
      <p:grpSp>
        <p:nvGrpSpPr>
          <p:cNvPr id="3" name="Group 2"/>
          <p:cNvGrpSpPr/>
          <p:nvPr/>
        </p:nvGrpSpPr>
        <p:grpSpPr>
          <a:xfrm>
            <a:off x="5286684" y="1550021"/>
            <a:ext cx="1618632" cy="3676231"/>
            <a:chOff x="5437377" y="1605776"/>
            <a:chExt cx="1317247" cy="3676231"/>
          </a:xfrm>
        </p:grpSpPr>
        <p:sp>
          <p:nvSpPr>
            <p:cNvPr id="18" name="Rectangle 17"/>
            <p:cNvSpPr/>
            <p:nvPr/>
          </p:nvSpPr>
          <p:spPr>
            <a:xfrm>
              <a:off x="5437377" y="1858583"/>
              <a:ext cx="1317247" cy="342342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5437377" y="1605776"/>
              <a:ext cx="1" cy="3676231"/>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54623" y="1605776"/>
              <a:ext cx="1" cy="3676231"/>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sp>
        <p:nvSpPr>
          <p:cNvPr id="12" name="Left Arrow 11"/>
          <p:cNvSpPr/>
          <p:nvPr/>
        </p:nvSpPr>
        <p:spPr>
          <a:xfrm rot="13059589">
            <a:off x="3993336" y="3061420"/>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p:cNvSpPr/>
          <p:nvPr/>
        </p:nvSpPr>
        <p:spPr>
          <a:xfrm>
            <a:off x="5331691" y="3400871"/>
            <a:ext cx="1501476" cy="234176"/>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89905" y="2502959"/>
            <a:ext cx="1212191" cy="954107"/>
          </a:xfrm>
          <a:prstGeom prst="rect">
            <a:avLst/>
          </a:prstGeom>
          <a:noFill/>
        </p:spPr>
        <p:txBody>
          <a:bodyPr wrap="none" rtlCol="0">
            <a:spAutoFit/>
          </a:bodyPr>
          <a:lstStyle/>
          <a:p>
            <a:pPr algn="ctr"/>
            <a:r>
              <a:rPr lang="en-US" sz="2800" dirty="0" smtClean="0">
                <a:solidFill>
                  <a:srgbClr val="0432FF"/>
                </a:solidFill>
              </a:rPr>
              <a:t>Middle</a:t>
            </a:r>
          </a:p>
          <a:p>
            <a:pPr algn="ctr"/>
            <a:r>
              <a:rPr lang="en-US" sz="2800" dirty="0" smtClean="0">
                <a:solidFill>
                  <a:srgbClr val="0432FF"/>
                </a:solidFill>
              </a:rPr>
              <a:t>68.2%</a:t>
            </a:r>
            <a:endParaRPr lang="en-US" sz="2800" dirty="0">
              <a:solidFill>
                <a:srgbClr val="0432FF"/>
              </a:solidFill>
            </a:endParaRPr>
          </a:p>
        </p:txBody>
      </p:sp>
      <mc:AlternateContent xmlns:mc="http://schemas.openxmlformats.org/markup-compatibility/2006" xmlns:a14="http://schemas.microsoft.com/office/drawing/2010/main">
        <mc:Choice Requires="a14">
          <p:sp>
            <p:nvSpPr>
              <p:cNvPr id="22" name="TextBox 21"/>
              <p:cNvSpPr txBox="1"/>
              <p:nvPr/>
            </p:nvSpPr>
            <p:spPr>
              <a:xfrm>
                <a:off x="242995" y="1995980"/>
                <a:ext cx="4022127"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GB" sz="2800" b="0" i="1" smtClean="0">
                              <a:latin typeface="Cambria Math" charset="0"/>
                            </a:rPr>
                          </m:ctrlPr>
                        </m:naryPr>
                        <m:sub/>
                        <m:sup/>
                        <m:e>
                          <m:d>
                            <m:dPr>
                              <m:ctrlPr>
                                <a:rPr lang="is-IS" sz="2800" b="0" i="1" smtClean="0">
                                  <a:latin typeface="Cambria Math" charset="0"/>
                                </a:rPr>
                              </m:ctrlPr>
                            </m:dPr>
                            <m:e>
                              <m:r>
                                <a:rPr lang="en-GB" sz="2800" b="0" i="1" smtClean="0">
                                  <a:latin typeface="Cambria Math" charset="0"/>
                                </a:rPr>
                                <m:t>𝑥</m:t>
                              </m:r>
                            </m:e>
                          </m:d>
                        </m:e>
                      </m:nary>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ad>
                            <m:radPr>
                              <m:degHide m:val="on"/>
                              <m:ctrlPr>
                                <a:rPr lang="bg-BG" sz="2800" b="0" i="1" smtClean="0">
                                  <a:latin typeface="Cambria Math" charset="0"/>
                                </a:rPr>
                              </m:ctrlPr>
                            </m:radPr>
                            <m:deg/>
                            <m:e>
                              <m:r>
                                <a:rPr lang="en-GB" sz="2800" b="0" i="1" smtClean="0">
                                  <a:latin typeface="Cambria Math" charset="0"/>
                                </a:rPr>
                                <m:t>2</m:t>
                              </m:r>
                              <m:r>
                                <a:rPr lang="el-GR" sz="2800" i="1">
                                  <a:latin typeface="Cambria Math" charset="0"/>
                                </a:rPr>
                                <m:t>𝜋</m:t>
                              </m:r>
                              <m:r>
                                <a:rPr lang="el-GR" sz="2800" b="1" i="1" smtClean="0">
                                  <a:solidFill>
                                    <a:srgbClr val="0432FF"/>
                                  </a:solidFill>
                                  <a:latin typeface="Cambria Math" charset="0"/>
                                  <a:ea typeface="Cambria Math" charset="0"/>
                                  <a:cs typeface="Cambria Math" charset="0"/>
                                </a:rPr>
                                <m:t>𝝈</m:t>
                              </m:r>
                            </m:e>
                          </m:rad>
                        </m:den>
                      </m:f>
                      <m:sSup>
                        <m:sSupPr>
                          <m:ctrlPr>
                            <a:rPr lang="bg-BG" sz="2800" b="0" i="1" smtClean="0">
                              <a:latin typeface="Cambria Math" charset="0"/>
                            </a:rPr>
                          </m:ctrlPr>
                        </m:sSupPr>
                        <m:e>
                          <m:r>
                            <a:rPr lang="en-GB" sz="2800" b="0" i="1" smtClean="0">
                              <a:latin typeface="Cambria Math" charset="0"/>
                            </a:rPr>
                            <m:t>𝑒</m:t>
                          </m:r>
                        </m:e>
                        <m:sup>
                          <m:r>
                            <a:rPr lang="en-GB" sz="2800" b="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2</m:t>
                              </m:r>
                            </m:den>
                          </m:f>
                          <m:d>
                            <m:dPr>
                              <m:ctrlPr>
                                <a:rPr lang="is-IS" sz="2800" b="0" i="1" smtClean="0">
                                  <a:latin typeface="Cambria Math" charset="0"/>
                                </a:rPr>
                              </m:ctrlPr>
                            </m:dPr>
                            <m:e>
                              <m:r>
                                <a:rPr lang="en-GB" sz="2800" b="0" i="1" smtClean="0">
                                  <a:latin typeface="Cambria Math" charset="0"/>
                                </a:rPr>
                                <m:t>𝑥</m:t>
                              </m:r>
                              <m:r>
                                <a:rPr lang="en-GB" sz="2800" b="0" i="1" smtClean="0">
                                  <a:latin typeface="Cambria Math" charset="0"/>
                                </a:rPr>
                                <m:t>−</m:t>
                              </m:r>
                              <m:r>
                                <a:rPr lang="is-IS" sz="2800" b="0" i="1" smtClean="0">
                                  <a:solidFill>
                                    <a:schemeClr val="tx1"/>
                                  </a:solidFill>
                                  <a:latin typeface="Cambria Math" charset="0"/>
                                  <a:ea typeface="Cambria Math" charset="0"/>
                                  <a:cs typeface="Cambria Math" charset="0"/>
                                </a:rPr>
                                <m:t>𝜇</m:t>
                              </m:r>
                            </m:e>
                          </m:d>
                          <m:r>
                            <a:rPr lang="en-GB" sz="2800" b="0" i="1" smtClean="0">
                              <a:latin typeface="Cambria Math" charset="0"/>
                            </a:rPr>
                            <m:t>/</m:t>
                          </m:r>
                          <m:sSup>
                            <m:sSupPr>
                              <m:ctrlPr>
                                <a:rPr lang="en-GB" sz="2800" b="0" i="1" smtClean="0">
                                  <a:latin typeface="Cambria Math" charset="0"/>
                                </a:rPr>
                              </m:ctrlPr>
                            </m:sSupPr>
                            <m:e>
                              <m:r>
                                <a:rPr lang="en-GB" sz="2800" b="1" i="1" smtClean="0">
                                  <a:solidFill>
                                    <a:srgbClr val="0432FF"/>
                                  </a:solidFill>
                                  <a:latin typeface="Cambria Math" charset="0"/>
                                  <a:ea typeface="Cambria Math" charset="0"/>
                                  <a:cs typeface="Cambria Math" charset="0"/>
                                </a:rPr>
                                <m:t>𝝈</m:t>
                              </m:r>
                            </m:e>
                            <m:sup>
                              <m:r>
                                <a:rPr lang="en-GB" sz="2800" b="0" i="1" smtClean="0">
                                  <a:latin typeface="Cambria Math" charset="0"/>
                                </a:rPr>
                                <m:t>2</m:t>
                              </m:r>
                            </m:sup>
                          </m:sSup>
                        </m:sup>
                      </m:sSup>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42995" y="1995980"/>
                <a:ext cx="4022127" cy="113005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690208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Probability distributions: the normal</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9052" t="16314" r="6045" b="14039"/>
          <a:stretch/>
        </p:blipFill>
        <p:spPr>
          <a:xfrm>
            <a:off x="2771888" y="1873447"/>
            <a:ext cx="6648225" cy="3408560"/>
          </a:xfrm>
          <a:prstGeom prst="rect">
            <a:avLst/>
          </a:prstGeom>
        </p:spPr>
      </p:pic>
      <p:sp>
        <p:nvSpPr>
          <p:cNvPr id="6" name="Left-Right Arrow 5"/>
          <p:cNvSpPr/>
          <p:nvPr/>
        </p:nvSpPr>
        <p:spPr>
          <a:xfrm>
            <a:off x="2771888" y="5282007"/>
            <a:ext cx="6648225" cy="301214"/>
          </a:xfrm>
          <a:prstGeom prst="leftRigh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71888" y="5583221"/>
            <a:ext cx="659155" cy="584775"/>
          </a:xfrm>
          <a:prstGeom prst="rect">
            <a:avLst/>
          </a:prstGeom>
          <a:noFill/>
        </p:spPr>
        <p:txBody>
          <a:bodyPr wrap="none" rtlCol="0">
            <a:spAutoFit/>
          </a:bodyPr>
          <a:lstStyle/>
          <a:p>
            <a:r>
              <a:rPr lang="en-US" sz="3200" smtClean="0"/>
              <a:t>-∞</a:t>
            </a:r>
            <a:endParaRPr lang="en-US" sz="3200"/>
          </a:p>
        </p:txBody>
      </p:sp>
      <p:sp>
        <p:nvSpPr>
          <p:cNvPr id="8" name="TextBox 7"/>
          <p:cNvSpPr txBox="1"/>
          <p:nvPr/>
        </p:nvSpPr>
        <p:spPr>
          <a:xfrm>
            <a:off x="8680808" y="5583221"/>
            <a:ext cx="739305" cy="584775"/>
          </a:xfrm>
          <a:prstGeom prst="rect">
            <a:avLst/>
          </a:prstGeom>
          <a:noFill/>
        </p:spPr>
        <p:txBody>
          <a:bodyPr wrap="none" rtlCol="0">
            <a:spAutoFit/>
          </a:bodyPr>
          <a:lstStyle/>
          <a:p>
            <a:pPr algn="r"/>
            <a:r>
              <a:rPr lang="en-US" sz="3200" dirty="0" smtClean="0"/>
              <a:t>+∞</a:t>
            </a:r>
            <a:endParaRPr lang="en-US" sz="3200" dirty="0"/>
          </a:p>
        </p:txBody>
      </p:sp>
      <mc:AlternateContent xmlns:mc="http://schemas.openxmlformats.org/markup-compatibility/2006" xmlns:a14="http://schemas.microsoft.com/office/drawing/2010/main">
        <mc:Choice Requires="a14">
          <p:sp>
            <p:nvSpPr>
              <p:cNvPr id="10" name="TextBox 9"/>
              <p:cNvSpPr txBox="1"/>
              <p:nvPr/>
            </p:nvSpPr>
            <p:spPr>
              <a:xfrm>
                <a:off x="242995" y="1995980"/>
                <a:ext cx="3976410" cy="1130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GB" sz="2800" b="0" i="1" smtClean="0">
                              <a:latin typeface="Cambria Math" charset="0"/>
                            </a:rPr>
                          </m:ctrlPr>
                        </m:naryPr>
                        <m:sub/>
                        <m:sup/>
                        <m:e>
                          <m:d>
                            <m:dPr>
                              <m:ctrlPr>
                                <a:rPr lang="is-IS" sz="2800" b="0" i="1" smtClean="0">
                                  <a:latin typeface="Cambria Math" charset="0"/>
                                </a:rPr>
                              </m:ctrlPr>
                            </m:dPr>
                            <m:e>
                              <m:r>
                                <a:rPr lang="en-GB" sz="2800" b="0" i="1" smtClean="0">
                                  <a:latin typeface="Cambria Math" charset="0"/>
                                </a:rPr>
                                <m:t>𝑥</m:t>
                              </m:r>
                            </m:e>
                          </m:d>
                        </m:e>
                      </m:nary>
                      <m:r>
                        <a:rPr lang="el-GR" sz="280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ad>
                            <m:radPr>
                              <m:degHide m:val="on"/>
                              <m:ctrlPr>
                                <a:rPr lang="bg-BG" sz="2800" b="0" i="1" smtClean="0">
                                  <a:latin typeface="Cambria Math" charset="0"/>
                                </a:rPr>
                              </m:ctrlPr>
                            </m:radPr>
                            <m:deg/>
                            <m:e>
                              <m:r>
                                <a:rPr lang="en-GB" sz="2800" b="0" i="1" smtClean="0">
                                  <a:latin typeface="Cambria Math" charset="0"/>
                                </a:rPr>
                                <m:t>2</m:t>
                              </m:r>
                              <m:r>
                                <a:rPr lang="el-GR" sz="2800" i="1">
                                  <a:latin typeface="Cambria Math" charset="0"/>
                                </a:rPr>
                                <m:t>𝜋</m:t>
                              </m:r>
                              <m:r>
                                <a:rPr lang="el-GR" sz="2800" i="1" smtClean="0">
                                  <a:latin typeface="Cambria Math" charset="0"/>
                                  <a:ea typeface="Cambria Math" charset="0"/>
                                  <a:cs typeface="Cambria Math" charset="0"/>
                                </a:rPr>
                                <m:t>𝜎</m:t>
                              </m:r>
                            </m:e>
                          </m:rad>
                        </m:den>
                      </m:f>
                      <m:sSup>
                        <m:sSupPr>
                          <m:ctrlPr>
                            <a:rPr lang="bg-BG" sz="2800" b="0" i="1" smtClean="0">
                              <a:latin typeface="Cambria Math" charset="0"/>
                            </a:rPr>
                          </m:ctrlPr>
                        </m:sSupPr>
                        <m:e>
                          <m:r>
                            <a:rPr lang="en-GB" sz="2800" b="0" i="1" smtClean="0">
                              <a:latin typeface="Cambria Math" charset="0"/>
                            </a:rPr>
                            <m:t>𝑒</m:t>
                          </m:r>
                        </m:e>
                        <m:sup>
                          <m:r>
                            <a:rPr lang="en-GB" sz="2800" b="0" i="1" smtClean="0">
                              <a:latin typeface="Cambria Math" charset="0"/>
                            </a:rPr>
                            <m:t>−</m:t>
                          </m:r>
                          <m:f>
                            <m:fPr>
                              <m:ctrlPr>
                                <a:rPr lang="bg-BG" sz="2800" b="0" i="1" smtClean="0">
                                  <a:latin typeface="Cambria Math" charset="0"/>
                                </a:rPr>
                              </m:ctrlPr>
                            </m:fPr>
                            <m:num>
                              <m:r>
                                <a:rPr lang="en-GB" sz="2800" b="0" i="1" smtClean="0">
                                  <a:latin typeface="Cambria Math" charset="0"/>
                                </a:rPr>
                                <m:t>1</m:t>
                              </m:r>
                            </m:num>
                            <m:den>
                              <m:r>
                                <a:rPr lang="en-GB" sz="2800" b="0" i="1" smtClean="0">
                                  <a:latin typeface="Cambria Math" charset="0"/>
                                </a:rPr>
                                <m:t>2</m:t>
                              </m:r>
                            </m:den>
                          </m:f>
                          <m:d>
                            <m:dPr>
                              <m:ctrlPr>
                                <a:rPr lang="is-IS" sz="2800" b="0" i="1" smtClean="0">
                                  <a:latin typeface="Cambria Math" charset="0"/>
                                </a:rPr>
                              </m:ctrlPr>
                            </m:dPr>
                            <m:e>
                              <m:r>
                                <a:rPr lang="en-GB" sz="2800" b="0" i="1" smtClean="0">
                                  <a:latin typeface="Cambria Math" charset="0"/>
                                </a:rPr>
                                <m:t>𝑥</m:t>
                              </m:r>
                              <m:r>
                                <a:rPr lang="en-GB" sz="2800" b="0" i="1" smtClean="0">
                                  <a:latin typeface="Cambria Math" charset="0"/>
                                </a:rPr>
                                <m:t>−</m:t>
                              </m:r>
                              <m:r>
                                <a:rPr lang="is-IS" sz="2800" b="0" i="1" smtClean="0">
                                  <a:solidFill>
                                    <a:schemeClr val="tx1"/>
                                  </a:solidFill>
                                  <a:latin typeface="Cambria Math" charset="0"/>
                                  <a:ea typeface="Cambria Math" charset="0"/>
                                  <a:cs typeface="Cambria Math" charset="0"/>
                                </a:rPr>
                                <m:t>𝜇</m:t>
                              </m:r>
                            </m:e>
                          </m:d>
                          <m:r>
                            <a:rPr lang="en-GB" sz="2800" b="0" i="1" smtClean="0">
                              <a:latin typeface="Cambria Math" charset="0"/>
                            </a:rPr>
                            <m:t>/</m:t>
                          </m:r>
                          <m:sSup>
                            <m:sSupPr>
                              <m:ctrlPr>
                                <a:rPr lang="en-GB" sz="2800" b="0" i="1" smtClean="0">
                                  <a:latin typeface="Cambria Math" charset="0"/>
                                </a:rPr>
                              </m:ctrlPr>
                            </m:sSupPr>
                            <m:e>
                              <m:r>
                                <a:rPr lang="en-GB" sz="2800" b="0" i="1" smtClean="0">
                                  <a:latin typeface="Cambria Math" charset="0"/>
                                  <a:ea typeface="Cambria Math" charset="0"/>
                                  <a:cs typeface="Cambria Math" charset="0"/>
                                </a:rPr>
                                <m:t>𝜎</m:t>
                              </m:r>
                            </m:e>
                            <m:sup>
                              <m:r>
                                <a:rPr lang="en-GB" sz="2800" b="0" i="1" smtClean="0">
                                  <a:latin typeface="Cambria Math" charset="0"/>
                                </a:rPr>
                                <m:t>2</m:t>
                              </m:r>
                            </m:sup>
                          </m:sSup>
                        </m:sup>
                      </m:sSup>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42995" y="1995980"/>
                <a:ext cx="3976410" cy="1130053"/>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72787" y="1424606"/>
            <a:ext cx="5001562" cy="584775"/>
          </a:xfrm>
          <a:prstGeom prst="rect">
            <a:avLst/>
          </a:prstGeom>
          <a:noFill/>
        </p:spPr>
        <p:txBody>
          <a:bodyPr wrap="none" rtlCol="0">
            <a:spAutoFit/>
          </a:bodyPr>
          <a:lstStyle/>
          <a:p>
            <a:r>
              <a:rPr lang="en-US" sz="3200" b="1">
                <a:solidFill>
                  <a:srgbClr val="C00000"/>
                </a:solidFill>
              </a:rPr>
              <a:t>Probability Density Function</a:t>
            </a:r>
            <a:endParaRPr lang="en-US" sz="3200"/>
          </a:p>
        </p:txBody>
      </p:sp>
      <p:sp>
        <p:nvSpPr>
          <p:cNvPr id="14" name="TextBox 13"/>
          <p:cNvSpPr txBox="1"/>
          <p:nvPr/>
        </p:nvSpPr>
        <p:spPr>
          <a:xfrm>
            <a:off x="7767391" y="2219132"/>
            <a:ext cx="4424609" cy="830997"/>
          </a:xfrm>
          <a:prstGeom prst="rect">
            <a:avLst/>
          </a:prstGeom>
          <a:noFill/>
        </p:spPr>
        <p:txBody>
          <a:bodyPr wrap="none" rtlCol="0">
            <a:spAutoFit/>
          </a:bodyPr>
          <a:lstStyle/>
          <a:p>
            <a:pPr algn="r"/>
            <a:r>
              <a:rPr lang="en-US" sz="2400" dirty="0" err="1">
                <a:latin typeface="Courier" charset="0"/>
                <a:ea typeface="Courier" charset="0"/>
                <a:cs typeface="Courier" charset="0"/>
              </a:rPr>
              <a:t>dnorm</a:t>
            </a:r>
            <a:r>
              <a:rPr lang="en-US" sz="2400" dirty="0">
                <a:latin typeface="Courier" charset="0"/>
                <a:ea typeface="Courier" charset="0"/>
                <a:cs typeface="Courier" charset="0"/>
              </a:rPr>
              <a:t>(x = </a:t>
            </a:r>
            <a:r>
              <a:rPr lang="en-US" sz="2400" dirty="0" smtClean="0">
                <a:latin typeface="Courier" charset="0"/>
                <a:ea typeface="Courier" charset="0"/>
                <a:cs typeface="Courier" charset="0"/>
              </a:rPr>
              <a:t>x, mean </a:t>
            </a:r>
            <a:r>
              <a:rPr lang="en-US" sz="2400" dirty="0">
                <a:latin typeface="Courier" charset="0"/>
                <a:ea typeface="Courier" charset="0"/>
                <a:cs typeface="Courier" charset="0"/>
              </a:rPr>
              <a:t>= </a:t>
            </a:r>
            <a:r>
              <a:rPr lang="en-US" sz="2400" dirty="0" smtClean="0">
                <a:latin typeface="Courier" charset="0"/>
                <a:ea typeface="Courier" charset="0"/>
                <a:cs typeface="Courier" charset="0"/>
              </a:rPr>
              <a:t>mu,</a:t>
            </a:r>
          </a:p>
          <a:p>
            <a:pPr algn="r"/>
            <a:r>
              <a:rPr lang="en-US" sz="2400" dirty="0" err="1" smtClean="0">
                <a:latin typeface="Courier" charset="0"/>
                <a:ea typeface="Courier" charset="0"/>
                <a:cs typeface="Courier" charset="0"/>
              </a:rPr>
              <a:t>sd</a:t>
            </a:r>
            <a:r>
              <a:rPr lang="en-US" sz="2400" dirty="0" smtClean="0">
                <a:latin typeface="Courier" charset="0"/>
                <a:ea typeface="Courier" charset="0"/>
                <a:cs typeface="Courier" charset="0"/>
              </a:rPr>
              <a:t> </a:t>
            </a:r>
            <a:r>
              <a:rPr lang="en-US" sz="2400" dirty="0">
                <a:latin typeface="Courier" charset="0"/>
                <a:ea typeface="Courier" charset="0"/>
                <a:cs typeface="Courier" charset="0"/>
              </a:rPr>
              <a:t>= </a:t>
            </a:r>
            <a:r>
              <a:rPr lang="en-US" sz="2400" dirty="0" smtClean="0">
                <a:latin typeface="Courier" charset="0"/>
                <a:ea typeface="Courier" charset="0"/>
                <a:cs typeface="Courier" charset="0"/>
              </a:rPr>
              <a:t>sigma)</a:t>
            </a:r>
            <a:endParaRPr lang="en-US" sz="2400" dirty="0">
              <a:latin typeface="Courier" charset="0"/>
              <a:ea typeface="Courier" charset="0"/>
              <a:cs typeface="Courier"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7841" y="1513705"/>
            <a:ext cx="928532" cy="719484"/>
          </a:xfrm>
          <a:prstGeom prst="rect">
            <a:avLst/>
          </a:prstGeom>
        </p:spPr>
      </p:pic>
      <p:sp>
        <p:nvSpPr>
          <p:cNvPr id="16" name="Left Arrow 15"/>
          <p:cNvSpPr/>
          <p:nvPr/>
        </p:nvSpPr>
        <p:spPr>
          <a:xfrm rot="13059589">
            <a:off x="3993336" y="3061420"/>
            <a:ext cx="1398494" cy="368885"/>
          </a:xfrm>
          <a:prstGeom prst="leftArrow">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5727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7" name="Group 16"/>
          <p:cNvGrpSpPr/>
          <p:nvPr/>
        </p:nvGrpSpPr>
        <p:grpSpPr>
          <a:xfrm>
            <a:off x="1490662" y="2280284"/>
            <a:ext cx="1943100" cy="3983355"/>
            <a:chOff x="1440180" y="2280284"/>
            <a:chExt cx="1943100" cy="3983355"/>
          </a:xfrm>
        </p:grpSpPr>
        <p:sp>
          <p:nvSpPr>
            <p:cNvPr id="18" name="Frame 17"/>
            <p:cNvSpPr/>
            <p:nvPr/>
          </p:nvSpPr>
          <p:spPr>
            <a:xfrm>
              <a:off x="1440180" y="2280284"/>
              <a:ext cx="1943100" cy="3983355"/>
            </a:xfrm>
            <a:prstGeom prst="frame">
              <a:avLst>
                <a:gd name="adj1" fmla="val 426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1531620" y="2335212"/>
              <a:ext cx="1760220" cy="387349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755458" y="2576352"/>
              <a:ext cx="521970" cy="192436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546033" y="2576352"/>
              <a:ext cx="521970" cy="192436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458" y="4733130"/>
              <a:ext cx="521970" cy="1234440"/>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546033" y="4733130"/>
              <a:ext cx="521970" cy="1234440"/>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097530" y="4537710"/>
              <a:ext cx="160020" cy="1600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5124450" y="2280284"/>
            <a:ext cx="1943100" cy="3983355"/>
            <a:chOff x="1440180" y="2280284"/>
            <a:chExt cx="1943100" cy="3983355"/>
          </a:xfrm>
        </p:grpSpPr>
        <p:sp>
          <p:nvSpPr>
            <p:cNvPr id="26" name="Frame 25"/>
            <p:cNvSpPr/>
            <p:nvPr/>
          </p:nvSpPr>
          <p:spPr>
            <a:xfrm>
              <a:off x="1440180" y="2280284"/>
              <a:ext cx="1943100" cy="3983355"/>
            </a:xfrm>
            <a:prstGeom prst="frame">
              <a:avLst>
                <a:gd name="adj1" fmla="val 426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1531620" y="2335212"/>
              <a:ext cx="1760220" cy="387349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755458" y="2576352"/>
              <a:ext cx="521970" cy="192436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546033" y="2576352"/>
              <a:ext cx="521970" cy="1924368"/>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755458" y="4733130"/>
              <a:ext cx="521970" cy="1234440"/>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546033" y="4733130"/>
              <a:ext cx="521970" cy="1234440"/>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097530" y="4537710"/>
              <a:ext cx="160020" cy="1600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8147685" y="2196518"/>
            <a:ext cx="2553653" cy="4192852"/>
            <a:chOff x="8142923" y="2196518"/>
            <a:chExt cx="2553653" cy="4192852"/>
          </a:xfrm>
        </p:grpSpPr>
        <p:pic>
          <p:nvPicPr>
            <p:cNvPr id="35" name="Picture 34"/>
            <p:cNvPicPr>
              <a:picLocks noChangeAspect="1"/>
            </p:cNvPicPr>
            <p:nvPr/>
          </p:nvPicPr>
          <p:blipFill rotWithShape="1">
            <a:blip r:embed="rId4">
              <a:extLst>
                <a:ext uri="{28A0092B-C50C-407E-A947-70E740481C1C}">
                  <a14:useLocalDpi xmlns:a14="http://schemas.microsoft.com/office/drawing/2010/main" val="0"/>
                </a:ext>
              </a:extLst>
            </a:blip>
            <a:srcRect l="41512" r="26845"/>
            <a:stretch/>
          </p:blipFill>
          <p:spPr>
            <a:xfrm>
              <a:off x="8823008" y="2335212"/>
              <a:ext cx="1852612" cy="3873498"/>
            </a:xfrm>
            <a:prstGeom prst="rect">
              <a:avLst/>
            </a:prstGeom>
          </p:spPr>
        </p:pic>
        <p:sp>
          <p:nvSpPr>
            <p:cNvPr id="36" name="Frame 35"/>
            <p:cNvSpPr/>
            <p:nvPr/>
          </p:nvSpPr>
          <p:spPr>
            <a:xfrm>
              <a:off x="8753476" y="2280284"/>
              <a:ext cx="1943100" cy="3983355"/>
            </a:xfrm>
            <a:prstGeom prst="frame">
              <a:avLst>
                <a:gd name="adj1" fmla="val 426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rapezoid 36"/>
            <p:cNvSpPr/>
            <p:nvPr/>
          </p:nvSpPr>
          <p:spPr>
            <a:xfrm rot="5400000">
              <a:off x="6395112" y="3944329"/>
              <a:ext cx="4192852" cy="697230"/>
            </a:xfrm>
            <a:prstGeom prst="trapezoid">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76324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TextBox 1"/>
          <p:cNvSpPr txBox="1"/>
          <p:nvPr/>
        </p:nvSpPr>
        <p:spPr>
          <a:xfrm>
            <a:off x="1036165" y="3312432"/>
            <a:ext cx="4226017" cy="1815882"/>
          </a:xfrm>
          <a:prstGeom prst="rect">
            <a:avLst/>
          </a:prstGeom>
          <a:noFill/>
        </p:spPr>
        <p:txBody>
          <a:bodyPr wrap="square" rtlCol="0">
            <a:spAutoFit/>
          </a:bodyPr>
          <a:lstStyle/>
          <a:p>
            <a:pPr marL="285750" indent="-285750">
              <a:buFont typeface="Arial" charset="0"/>
              <a:buChar char="•"/>
            </a:pPr>
            <a:r>
              <a:rPr lang="en-US" sz="2800" dirty="0" smtClean="0"/>
              <a:t>Stick with initial door</a:t>
            </a:r>
          </a:p>
          <a:p>
            <a:pPr marL="285750" indent="-285750">
              <a:buFont typeface="Arial" charset="0"/>
              <a:buChar char="•"/>
            </a:pPr>
            <a:r>
              <a:rPr lang="en-US" sz="2800" dirty="0" smtClean="0"/>
              <a:t>Switch to other door</a:t>
            </a:r>
          </a:p>
          <a:p>
            <a:pPr marL="285750" indent="-285750">
              <a:buFont typeface="Arial" charset="0"/>
              <a:buChar char="•"/>
            </a:pPr>
            <a:r>
              <a:rPr lang="en-US" sz="2800" dirty="0" smtClean="0"/>
              <a:t>Stick or switch, </a:t>
            </a:r>
            <a:r>
              <a:rPr lang="en-US" sz="2800" i="1" dirty="0" smtClean="0"/>
              <a:t>p</a:t>
            </a:r>
            <a:r>
              <a:rPr lang="en-US" sz="2800" dirty="0" smtClean="0"/>
              <a:t>(Win car) is same</a:t>
            </a:r>
            <a:endParaRPr lang="en-US" sz="2800" dirty="0"/>
          </a:p>
        </p:txBody>
      </p:sp>
      <p:sp>
        <p:nvSpPr>
          <p:cNvPr id="38" name="TextBox 37"/>
          <p:cNvSpPr txBox="1"/>
          <p:nvPr/>
        </p:nvSpPr>
        <p:spPr>
          <a:xfrm>
            <a:off x="7779834" y="3312432"/>
            <a:ext cx="2841162" cy="1384995"/>
          </a:xfrm>
          <a:prstGeom prst="rect">
            <a:avLst/>
          </a:prstGeom>
          <a:noFill/>
        </p:spPr>
        <p:txBody>
          <a:bodyPr wrap="none" rtlCol="0">
            <a:spAutoFit/>
          </a:bodyPr>
          <a:lstStyle/>
          <a:p>
            <a:pPr marL="285750" indent="-285750">
              <a:buFont typeface="Arial" charset="0"/>
              <a:buChar char="•"/>
            </a:pPr>
            <a:r>
              <a:rPr lang="en-US" sz="2800" i="1" dirty="0"/>
              <a:t>p</a:t>
            </a:r>
            <a:r>
              <a:rPr lang="en-US" sz="2800" dirty="0" smtClean="0"/>
              <a:t>(Win car) = 1/3</a:t>
            </a:r>
          </a:p>
          <a:p>
            <a:pPr marL="285750" indent="-285750">
              <a:buFont typeface="Arial" charset="0"/>
              <a:buChar char="•"/>
            </a:pPr>
            <a:r>
              <a:rPr lang="en-US" sz="2800" i="1" dirty="0"/>
              <a:t>p</a:t>
            </a:r>
            <a:r>
              <a:rPr lang="en-US" sz="2800" dirty="0"/>
              <a:t>(Win car) = </a:t>
            </a:r>
            <a:r>
              <a:rPr lang="en-US" sz="2800" dirty="0" smtClean="0"/>
              <a:t>1/2</a:t>
            </a:r>
            <a:endParaRPr lang="en-US" sz="2800" dirty="0"/>
          </a:p>
          <a:p>
            <a:pPr marL="285750" indent="-285750">
              <a:buFont typeface="Arial" charset="0"/>
              <a:buChar char="•"/>
            </a:pPr>
            <a:r>
              <a:rPr lang="en-US" sz="2800" i="1" dirty="0"/>
              <a:t>p</a:t>
            </a:r>
            <a:r>
              <a:rPr lang="en-US" sz="2800" dirty="0"/>
              <a:t>(Win car) = 2</a:t>
            </a:r>
            <a:r>
              <a:rPr lang="en-US" sz="2800" dirty="0" smtClean="0"/>
              <a:t>/3</a:t>
            </a:r>
            <a:endParaRPr lang="en-US" sz="2800" dirty="0"/>
          </a:p>
        </p:txBody>
      </p:sp>
      <p:sp>
        <p:nvSpPr>
          <p:cNvPr id="3" name="TextBox 2"/>
          <p:cNvSpPr txBox="1"/>
          <p:nvPr/>
        </p:nvSpPr>
        <p:spPr>
          <a:xfrm>
            <a:off x="21516" y="1962615"/>
            <a:ext cx="6074483" cy="584775"/>
          </a:xfrm>
          <a:prstGeom prst="rect">
            <a:avLst/>
          </a:prstGeom>
          <a:noFill/>
        </p:spPr>
        <p:txBody>
          <a:bodyPr wrap="square" rtlCol="0">
            <a:spAutoFit/>
          </a:bodyPr>
          <a:lstStyle/>
          <a:p>
            <a:pPr algn="ctr"/>
            <a:r>
              <a:rPr lang="en-US" sz="3200" b="1" dirty="0" smtClean="0">
                <a:solidFill>
                  <a:srgbClr val="C00000"/>
                </a:solidFill>
              </a:rPr>
              <a:t>Option A</a:t>
            </a:r>
            <a:endParaRPr lang="en-US" sz="3200" b="1" dirty="0">
              <a:solidFill>
                <a:srgbClr val="C00000"/>
              </a:solidFill>
            </a:endParaRPr>
          </a:p>
        </p:txBody>
      </p:sp>
      <p:sp>
        <p:nvSpPr>
          <p:cNvPr id="39" name="TextBox 38"/>
          <p:cNvSpPr txBox="1"/>
          <p:nvPr/>
        </p:nvSpPr>
        <p:spPr>
          <a:xfrm>
            <a:off x="6096000" y="1962615"/>
            <a:ext cx="6095999" cy="584775"/>
          </a:xfrm>
          <a:prstGeom prst="rect">
            <a:avLst/>
          </a:prstGeom>
          <a:noFill/>
        </p:spPr>
        <p:txBody>
          <a:bodyPr wrap="square" rtlCol="0">
            <a:spAutoFit/>
          </a:bodyPr>
          <a:lstStyle/>
          <a:p>
            <a:pPr algn="ctr"/>
            <a:r>
              <a:rPr lang="en-US" sz="3200" b="1" dirty="0" smtClean="0">
                <a:solidFill>
                  <a:srgbClr val="0432FF"/>
                </a:solidFill>
              </a:rPr>
              <a:t>Option B</a:t>
            </a:r>
            <a:endParaRPr lang="en-US" sz="3200" b="1" dirty="0">
              <a:solidFill>
                <a:srgbClr val="0432FF"/>
              </a:solidFill>
            </a:endParaRPr>
          </a:p>
        </p:txBody>
      </p:sp>
      <p:sp>
        <p:nvSpPr>
          <p:cNvPr id="9" name="TextBox 8"/>
          <p:cNvSpPr txBox="1"/>
          <p:nvPr/>
        </p:nvSpPr>
        <p:spPr>
          <a:xfrm>
            <a:off x="0" y="2380123"/>
            <a:ext cx="6095999" cy="523220"/>
          </a:xfrm>
          <a:prstGeom prst="rect">
            <a:avLst/>
          </a:prstGeom>
          <a:noFill/>
        </p:spPr>
        <p:txBody>
          <a:bodyPr wrap="square" rtlCol="0">
            <a:spAutoFit/>
          </a:bodyPr>
          <a:lstStyle/>
          <a:p>
            <a:pPr algn="ctr"/>
            <a:r>
              <a:rPr lang="en-US" sz="2800" smtClean="0"/>
              <a:t>(Pick one)</a:t>
            </a:r>
            <a:endParaRPr lang="en-US" sz="2800"/>
          </a:p>
        </p:txBody>
      </p:sp>
      <p:sp>
        <p:nvSpPr>
          <p:cNvPr id="40" name="TextBox 39"/>
          <p:cNvSpPr txBox="1"/>
          <p:nvPr/>
        </p:nvSpPr>
        <p:spPr>
          <a:xfrm>
            <a:off x="6095999" y="2380123"/>
            <a:ext cx="6095999" cy="523220"/>
          </a:xfrm>
          <a:prstGeom prst="rect">
            <a:avLst/>
          </a:prstGeom>
          <a:noFill/>
        </p:spPr>
        <p:txBody>
          <a:bodyPr wrap="square" rtlCol="0">
            <a:spAutoFit/>
          </a:bodyPr>
          <a:lstStyle/>
          <a:p>
            <a:pPr algn="ctr"/>
            <a:r>
              <a:rPr lang="en-US" sz="2800" smtClean="0"/>
              <a:t>(Pick one)</a:t>
            </a:r>
            <a:endParaRPr lang="en-US" sz="2800"/>
          </a:p>
        </p:txBody>
      </p:sp>
    </p:spTree>
    <p:extLst>
      <p:ext uri="{BB962C8B-B14F-4D97-AF65-F5344CB8AC3E}">
        <p14:creationId xmlns:p14="http://schemas.microsoft.com/office/powerpoint/2010/main" val="179805002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60" name="Group 59"/>
          <p:cNvGrpSpPr/>
          <p:nvPr/>
        </p:nvGrpSpPr>
        <p:grpSpPr>
          <a:xfrm>
            <a:off x="430349" y="1489867"/>
            <a:ext cx="2774396" cy="5175776"/>
            <a:chOff x="518756" y="1489867"/>
            <a:chExt cx="2774396" cy="5175776"/>
          </a:xfrm>
        </p:grpSpPr>
        <p:sp>
          <p:nvSpPr>
            <p:cNvPr id="12" name="TextBox 11"/>
            <p:cNvSpPr txBox="1"/>
            <p:nvPr/>
          </p:nvSpPr>
          <p:spPr>
            <a:xfrm>
              <a:off x="1480998" y="1489867"/>
              <a:ext cx="849913" cy="584775"/>
            </a:xfrm>
            <a:prstGeom prst="rect">
              <a:avLst/>
            </a:prstGeom>
            <a:noFill/>
          </p:spPr>
          <p:txBody>
            <a:bodyPr wrap="none" rtlCol="0">
              <a:spAutoFit/>
            </a:bodyPr>
            <a:lstStyle/>
            <a:p>
              <a:pPr algn="ctr"/>
              <a:r>
                <a:rPr lang="en-US" sz="3200" dirty="0" smtClean="0"/>
                <a:t>Pick</a:t>
              </a:r>
              <a:endParaRPr lang="en-US" sz="3200" dirty="0"/>
            </a:p>
          </p:txBody>
        </p:sp>
        <p:grpSp>
          <p:nvGrpSpPr>
            <p:cNvPr id="27" name="Group 26"/>
            <p:cNvGrpSpPr/>
            <p:nvPr/>
          </p:nvGrpSpPr>
          <p:grpSpPr>
            <a:xfrm>
              <a:off x="1172263" y="3707767"/>
              <a:ext cx="1467383" cy="1472938"/>
              <a:chOff x="1300077" y="3722173"/>
              <a:chExt cx="1467383" cy="1472938"/>
            </a:xfrm>
          </p:grpSpPr>
          <p:pic>
            <p:nvPicPr>
              <p:cNvPr id="24" name="Picture 2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26" name="TextBox 25"/>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33" name="Group 32"/>
            <p:cNvGrpSpPr/>
            <p:nvPr/>
          </p:nvGrpSpPr>
          <p:grpSpPr>
            <a:xfrm>
              <a:off x="1172263" y="5192705"/>
              <a:ext cx="1467383" cy="1472938"/>
              <a:chOff x="1300077" y="3722173"/>
              <a:chExt cx="1467383" cy="1472938"/>
            </a:xfrm>
          </p:grpSpPr>
          <p:pic>
            <p:nvPicPr>
              <p:cNvPr id="34" name="Picture 3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35" name="TextBox 34"/>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25" name="Picture 2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756" y="2111373"/>
              <a:ext cx="2774396" cy="1695849"/>
            </a:xfrm>
            <a:prstGeom prst="rect">
              <a:avLst/>
            </a:prstGeom>
          </p:spPr>
        </p:pic>
      </p:grpSp>
    </p:spTree>
    <p:extLst>
      <p:ext uri="{BB962C8B-B14F-4D97-AF65-F5344CB8AC3E}">
        <p14:creationId xmlns:p14="http://schemas.microsoft.com/office/powerpoint/2010/main" val="12165263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60" name="Group 59"/>
          <p:cNvGrpSpPr/>
          <p:nvPr/>
        </p:nvGrpSpPr>
        <p:grpSpPr>
          <a:xfrm>
            <a:off x="430349" y="1489867"/>
            <a:ext cx="2774396" cy="5175776"/>
            <a:chOff x="518756" y="1489867"/>
            <a:chExt cx="2774396" cy="5175776"/>
          </a:xfrm>
        </p:grpSpPr>
        <p:sp>
          <p:nvSpPr>
            <p:cNvPr id="12" name="TextBox 11"/>
            <p:cNvSpPr txBox="1"/>
            <p:nvPr/>
          </p:nvSpPr>
          <p:spPr>
            <a:xfrm>
              <a:off x="1480998" y="1489867"/>
              <a:ext cx="849913" cy="584775"/>
            </a:xfrm>
            <a:prstGeom prst="rect">
              <a:avLst/>
            </a:prstGeom>
            <a:noFill/>
          </p:spPr>
          <p:txBody>
            <a:bodyPr wrap="none" rtlCol="0">
              <a:spAutoFit/>
            </a:bodyPr>
            <a:lstStyle/>
            <a:p>
              <a:pPr algn="ctr"/>
              <a:r>
                <a:rPr lang="en-US" sz="3200" dirty="0" smtClean="0"/>
                <a:t>Pick</a:t>
              </a:r>
              <a:endParaRPr lang="en-US" sz="3200" dirty="0"/>
            </a:p>
          </p:txBody>
        </p:sp>
        <p:grpSp>
          <p:nvGrpSpPr>
            <p:cNvPr id="27" name="Group 26"/>
            <p:cNvGrpSpPr/>
            <p:nvPr/>
          </p:nvGrpSpPr>
          <p:grpSpPr>
            <a:xfrm>
              <a:off x="1172263" y="3707767"/>
              <a:ext cx="1467383" cy="1472938"/>
              <a:chOff x="1300077" y="3722173"/>
              <a:chExt cx="1467383" cy="1472938"/>
            </a:xfrm>
          </p:grpSpPr>
          <p:pic>
            <p:nvPicPr>
              <p:cNvPr id="24" name="Picture 2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26" name="TextBox 25"/>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33" name="Group 32"/>
            <p:cNvGrpSpPr/>
            <p:nvPr/>
          </p:nvGrpSpPr>
          <p:grpSpPr>
            <a:xfrm>
              <a:off x="1172263" y="5192705"/>
              <a:ext cx="1467383" cy="1472938"/>
              <a:chOff x="1300077" y="3722173"/>
              <a:chExt cx="1467383" cy="1472938"/>
            </a:xfrm>
          </p:grpSpPr>
          <p:pic>
            <p:nvPicPr>
              <p:cNvPr id="34" name="Picture 3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35" name="TextBox 34"/>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25" name="Picture 2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756" y="2111373"/>
              <a:ext cx="2774396" cy="1695849"/>
            </a:xfrm>
            <a:prstGeom prst="rect">
              <a:avLst/>
            </a:prstGeom>
          </p:spPr>
        </p:pic>
      </p:grpSp>
      <p:grpSp>
        <p:nvGrpSpPr>
          <p:cNvPr id="61" name="Group 60"/>
          <p:cNvGrpSpPr/>
          <p:nvPr/>
        </p:nvGrpSpPr>
        <p:grpSpPr>
          <a:xfrm>
            <a:off x="3398791" y="1489867"/>
            <a:ext cx="2425978" cy="5175776"/>
            <a:chOff x="3731664" y="1489867"/>
            <a:chExt cx="2425978" cy="5175776"/>
          </a:xfrm>
        </p:grpSpPr>
        <p:sp>
          <p:nvSpPr>
            <p:cNvPr id="10" name="TextBox 9"/>
            <p:cNvSpPr txBox="1"/>
            <p:nvPr/>
          </p:nvSpPr>
          <p:spPr>
            <a:xfrm>
              <a:off x="4287069" y="1489867"/>
              <a:ext cx="1315168" cy="584775"/>
            </a:xfrm>
            <a:prstGeom prst="rect">
              <a:avLst/>
            </a:prstGeom>
            <a:noFill/>
          </p:spPr>
          <p:txBody>
            <a:bodyPr wrap="none" rtlCol="0">
              <a:spAutoFit/>
            </a:bodyPr>
            <a:lstStyle/>
            <a:p>
              <a:pPr algn="ctr"/>
              <a:r>
                <a:rPr lang="en-US" sz="3200" dirty="0" smtClean="0"/>
                <a:t>Shown</a:t>
              </a:r>
              <a:endParaRPr lang="en-US" sz="3200" dirty="0"/>
            </a:p>
          </p:txBody>
        </p:sp>
        <p:grpSp>
          <p:nvGrpSpPr>
            <p:cNvPr id="36" name="Group 35"/>
            <p:cNvGrpSpPr/>
            <p:nvPr/>
          </p:nvGrpSpPr>
          <p:grpSpPr>
            <a:xfrm>
              <a:off x="4210962" y="3707767"/>
              <a:ext cx="1467383" cy="1472938"/>
              <a:chOff x="1300077" y="3722173"/>
              <a:chExt cx="1467383" cy="1472938"/>
            </a:xfrm>
          </p:grpSpPr>
          <p:pic>
            <p:nvPicPr>
              <p:cNvPr id="37" name="Picture 3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1" name="TextBox 40"/>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grpSp>
          <p:nvGrpSpPr>
            <p:cNvPr id="42" name="Group 41"/>
            <p:cNvGrpSpPr/>
            <p:nvPr/>
          </p:nvGrpSpPr>
          <p:grpSpPr>
            <a:xfrm>
              <a:off x="4210962" y="5192705"/>
              <a:ext cx="1467383" cy="1472938"/>
              <a:chOff x="1300077" y="3722173"/>
              <a:chExt cx="1467383" cy="1472938"/>
            </a:xfrm>
          </p:grpSpPr>
          <p:pic>
            <p:nvPicPr>
              <p:cNvPr id="43" name="Picture 4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4" name="TextBox 43"/>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45" name="Group 44"/>
            <p:cNvGrpSpPr/>
            <p:nvPr/>
          </p:nvGrpSpPr>
          <p:grpSpPr>
            <a:xfrm>
              <a:off x="3731664" y="2222828"/>
              <a:ext cx="2425978" cy="1472938"/>
              <a:chOff x="1300077" y="3722173"/>
              <a:chExt cx="2425978" cy="1472938"/>
            </a:xfrm>
          </p:grpSpPr>
          <p:pic>
            <p:nvPicPr>
              <p:cNvPr id="46" name="Picture 4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7" name="TextBox 46"/>
              <p:cNvSpPr txBox="1"/>
              <p:nvPr/>
            </p:nvSpPr>
            <p:spPr>
              <a:xfrm>
                <a:off x="2169219" y="4126770"/>
                <a:ext cx="1556836" cy="584775"/>
              </a:xfrm>
              <a:prstGeom prst="rect">
                <a:avLst/>
              </a:prstGeom>
              <a:noFill/>
            </p:spPr>
            <p:txBody>
              <a:bodyPr wrap="none" rtlCol="0">
                <a:spAutoFit/>
              </a:bodyPr>
              <a:lstStyle/>
              <a:p>
                <a:r>
                  <a:rPr lang="en-US" sz="3200" smtClean="0"/>
                  <a:t>#1 or #2</a:t>
                </a:r>
                <a:endParaRPr lang="en-US" sz="3200" dirty="0"/>
              </a:p>
            </p:txBody>
          </p:sp>
        </p:grpSp>
      </p:grpSp>
    </p:spTree>
    <p:extLst>
      <p:ext uri="{BB962C8B-B14F-4D97-AF65-F5344CB8AC3E}">
        <p14:creationId xmlns:p14="http://schemas.microsoft.com/office/powerpoint/2010/main" val="15609568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60" name="Group 59"/>
          <p:cNvGrpSpPr/>
          <p:nvPr/>
        </p:nvGrpSpPr>
        <p:grpSpPr>
          <a:xfrm>
            <a:off x="430349" y="1489867"/>
            <a:ext cx="2774396" cy="5175776"/>
            <a:chOff x="518756" y="1489867"/>
            <a:chExt cx="2774396" cy="5175776"/>
          </a:xfrm>
        </p:grpSpPr>
        <p:sp>
          <p:nvSpPr>
            <p:cNvPr id="12" name="TextBox 11"/>
            <p:cNvSpPr txBox="1"/>
            <p:nvPr/>
          </p:nvSpPr>
          <p:spPr>
            <a:xfrm>
              <a:off x="1480998" y="1489867"/>
              <a:ext cx="849913" cy="584775"/>
            </a:xfrm>
            <a:prstGeom prst="rect">
              <a:avLst/>
            </a:prstGeom>
            <a:noFill/>
          </p:spPr>
          <p:txBody>
            <a:bodyPr wrap="none" rtlCol="0">
              <a:spAutoFit/>
            </a:bodyPr>
            <a:lstStyle/>
            <a:p>
              <a:pPr algn="ctr"/>
              <a:r>
                <a:rPr lang="en-US" sz="3200" dirty="0" smtClean="0"/>
                <a:t>Pick</a:t>
              </a:r>
              <a:endParaRPr lang="en-US" sz="3200" dirty="0"/>
            </a:p>
          </p:txBody>
        </p:sp>
        <p:grpSp>
          <p:nvGrpSpPr>
            <p:cNvPr id="27" name="Group 26"/>
            <p:cNvGrpSpPr/>
            <p:nvPr/>
          </p:nvGrpSpPr>
          <p:grpSpPr>
            <a:xfrm>
              <a:off x="1172263" y="3707767"/>
              <a:ext cx="1467383" cy="1472938"/>
              <a:chOff x="1300077" y="3722173"/>
              <a:chExt cx="1467383" cy="1472938"/>
            </a:xfrm>
          </p:grpSpPr>
          <p:pic>
            <p:nvPicPr>
              <p:cNvPr id="24" name="Picture 2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26" name="TextBox 25"/>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33" name="Group 32"/>
            <p:cNvGrpSpPr/>
            <p:nvPr/>
          </p:nvGrpSpPr>
          <p:grpSpPr>
            <a:xfrm>
              <a:off x="1172263" y="5192705"/>
              <a:ext cx="1467383" cy="1472938"/>
              <a:chOff x="1300077" y="3722173"/>
              <a:chExt cx="1467383" cy="1472938"/>
            </a:xfrm>
          </p:grpSpPr>
          <p:pic>
            <p:nvPicPr>
              <p:cNvPr id="34" name="Picture 3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35" name="TextBox 34"/>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25" name="Picture 2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756" y="2111373"/>
              <a:ext cx="2774396" cy="1695849"/>
            </a:xfrm>
            <a:prstGeom prst="rect">
              <a:avLst/>
            </a:prstGeom>
          </p:spPr>
        </p:pic>
      </p:grpSp>
      <p:grpSp>
        <p:nvGrpSpPr>
          <p:cNvPr id="61" name="Group 60"/>
          <p:cNvGrpSpPr/>
          <p:nvPr/>
        </p:nvGrpSpPr>
        <p:grpSpPr>
          <a:xfrm>
            <a:off x="3398791" y="1489867"/>
            <a:ext cx="2425978" cy="5175776"/>
            <a:chOff x="3731664" y="1489867"/>
            <a:chExt cx="2425978" cy="5175776"/>
          </a:xfrm>
        </p:grpSpPr>
        <p:sp>
          <p:nvSpPr>
            <p:cNvPr id="10" name="TextBox 9"/>
            <p:cNvSpPr txBox="1"/>
            <p:nvPr/>
          </p:nvSpPr>
          <p:spPr>
            <a:xfrm>
              <a:off x="4287069" y="1489867"/>
              <a:ext cx="1315168" cy="584775"/>
            </a:xfrm>
            <a:prstGeom prst="rect">
              <a:avLst/>
            </a:prstGeom>
            <a:noFill/>
          </p:spPr>
          <p:txBody>
            <a:bodyPr wrap="none" rtlCol="0">
              <a:spAutoFit/>
            </a:bodyPr>
            <a:lstStyle/>
            <a:p>
              <a:pPr algn="ctr"/>
              <a:r>
                <a:rPr lang="en-US" sz="3200" dirty="0" smtClean="0"/>
                <a:t>Shown</a:t>
              </a:r>
              <a:endParaRPr lang="en-US" sz="3200" dirty="0"/>
            </a:p>
          </p:txBody>
        </p:sp>
        <p:grpSp>
          <p:nvGrpSpPr>
            <p:cNvPr id="36" name="Group 35"/>
            <p:cNvGrpSpPr/>
            <p:nvPr/>
          </p:nvGrpSpPr>
          <p:grpSpPr>
            <a:xfrm>
              <a:off x="4210962" y="3707767"/>
              <a:ext cx="1467383" cy="1472938"/>
              <a:chOff x="1300077" y="3722173"/>
              <a:chExt cx="1467383" cy="1472938"/>
            </a:xfrm>
          </p:grpSpPr>
          <p:pic>
            <p:nvPicPr>
              <p:cNvPr id="37" name="Picture 3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1" name="TextBox 40"/>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grpSp>
          <p:nvGrpSpPr>
            <p:cNvPr id="42" name="Group 41"/>
            <p:cNvGrpSpPr/>
            <p:nvPr/>
          </p:nvGrpSpPr>
          <p:grpSpPr>
            <a:xfrm>
              <a:off x="4210962" y="5192705"/>
              <a:ext cx="1467383" cy="1472938"/>
              <a:chOff x="1300077" y="3722173"/>
              <a:chExt cx="1467383" cy="1472938"/>
            </a:xfrm>
          </p:grpSpPr>
          <p:pic>
            <p:nvPicPr>
              <p:cNvPr id="43" name="Picture 4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4" name="TextBox 43"/>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45" name="Group 44"/>
            <p:cNvGrpSpPr/>
            <p:nvPr/>
          </p:nvGrpSpPr>
          <p:grpSpPr>
            <a:xfrm>
              <a:off x="3731664" y="2222828"/>
              <a:ext cx="2425978" cy="1472938"/>
              <a:chOff x="1300077" y="3722173"/>
              <a:chExt cx="2425978" cy="1472938"/>
            </a:xfrm>
          </p:grpSpPr>
          <p:pic>
            <p:nvPicPr>
              <p:cNvPr id="46" name="Picture 4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7" name="TextBox 46"/>
              <p:cNvSpPr txBox="1"/>
              <p:nvPr/>
            </p:nvSpPr>
            <p:spPr>
              <a:xfrm>
                <a:off x="2169219" y="4126770"/>
                <a:ext cx="1556836" cy="584775"/>
              </a:xfrm>
              <a:prstGeom prst="rect">
                <a:avLst/>
              </a:prstGeom>
              <a:noFill/>
            </p:spPr>
            <p:txBody>
              <a:bodyPr wrap="none" rtlCol="0">
                <a:spAutoFit/>
              </a:bodyPr>
              <a:lstStyle/>
              <a:p>
                <a:r>
                  <a:rPr lang="en-US" sz="3200" smtClean="0"/>
                  <a:t>#1 or #2</a:t>
                </a:r>
                <a:endParaRPr lang="en-US" sz="3200" dirty="0"/>
              </a:p>
            </p:txBody>
          </p:sp>
        </p:grpSp>
      </p:grpSp>
      <p:grpSp>
        <p:nvGrpSpPr>
          <p:cNvPr id="62" name="Group 61"/>
          <p:cNvGrpSpPr/>
          <p:nvPr/>
        </p:nvGrpSpPr>
        <p:grpSpPr>
          <a:xfrm>
            <a:off x="6018815" y="1489867"/>
            <a:ext cx="2774396" cy="5175776"/>
            <a:chOff x="6458638" y="1489867"/>
            <a:chExt cx="2774396" cy="5175776"/>
          </a:xfrm>
        </p:grpSpPr>
        <p:sp>
          <p:nvSpPr>
            <p:cNvPr id="14" name="TextBox 13"/>
            <p:cNvSpPr txBox="1"/>
            <p:nvPr/>
          </p:nvSpPr>
          <p:spPr>
            <a:xfrm>
              <a:off x="7363172" y="1489867"/>
              <a:ext cx="965329" cy="584775"/>
            </a:xfrm>
            <a:prstGeom prst="rect">
              <a:avLst/>
            </a:prstGeom>
            <a:noFill/>
          </p:spPr>
          <p:txBody>
            <a:bodyPr wrap="none" rtlCol="0">
              <a:spAutoFit/>
            </a:bodyPr>
            <a:lstStyle/>
            <a:p>
              <a:pPr algn="ctr"/>
              <a:r>
                <a:rPr lang="en-US" sz="3200" dirty="0" smtClean="0"/>
                <a:t>Stick</a:t>
              </a:r>
              <a:endParaRPr lang="en-US" sz="3200" dirty="0"/>
            </a:p>
          </p:txBody>
        </p:sp>
        <p:grpSp>
          <p:nvGrpSpPr>
            <p:cNvPr id="49" name="Group 48"/>
            <p:cNvGrpSpPr/>
            <p:nvPr/>
          </p:nvGrpSpPr>
          <p:grpSpPr>
            <a:xfrm>
              <a:off x="7112145" y="3707767"/>
              <a:ext cx="1467383" cy="1472938"/>
              <a:chOff x="1300077" y="3722173"/>
              <a:chExt cx="1467383" cy="1472938"/>
            </a:xfrm>
          </p:grpSpPr>
          <p:pic>
            <p:nvPicPr>
              <p:cNvPr id="50" name="Picture 4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51" name="TextBox 50"/>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52" name="Group 51"/>
            <p:cNvGrpSpPr/>
            <p:nvPr/>
          </p:nvGrpSpPr>
          <p:grpSpPr>
            <a:xfrm>
              <a:off x="7112145" y="5192705"/>
              <a:ext cx="1467383" cy="1472938"/>
              <a:chOff x="1300077" y="3722173"/>
              <a:chExt cx="1467383" cy="1472938"/>
            </a:xfrm>
          </p:grpSpPr>
          <p:pic>
            <p:nvPicPr>
              <p:cNvPr id="53" name="Picture 5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54" name="TextBox 53"/>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48" name="Picture 4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58638" y="2111373"/>
              <a:ext cx="2774396" cy="1695849"/>
            </a:xfrm>
            <a:prstGeom prst="rect">
              <a:avLst/>
            </a:prstGeom>
          </p:spPr>
        </p:pic>
      </p:grpSp>
    </p:spTree>
    <p:extLst>
      <p:ext uri="{BB962C8B-B14F-4D97-AF65-F5344CB8AC3E}">
        <p14:creationId xmlns:p14="http://schemas.microsoft.com/office/powerpoint/2010/main" val="9327811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6"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Goats!</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60" name="Group 59"/>
          <p:cNvGrpSpPr/>
          <p:nvPr/>
        </p:nvGrpSpPr>
        <p:grpSpPr>
          <a:xfrm>
            <a:off x="430349" y="1489867"/>
            <a:ext cx="2774396" cy="5175776"/>
            <a:chOff x="518756" y="1489867"/>
            <a:chExt cx="2774396" cy="5175776"/>
          </a:xfrm>
        </p:grpSpPr>
        <p:sp>
          <p:nvSpPr>
            <p:cNvPr id="12" name="TextBox 11"/>
            <p:cNvSpPr txBox="1"/>
            <p:nvPr/>
          </p:nvSpPr>
          <p:spPr>
            <a:xfrm>
              <a:off x="1480998" y="1489867"/>
              <a:ext cx="849913" cy="584775"/>
            </a:xfrm>
            <a:prstGeom prst="rect">
              <a:avLst/>
            </a:prstGeom>
            <a:noFill/>
          </p:spPr>
          <p:txBody>
            <a:bodyPr wrap="none" rtlCol="0">
              <a:spAutoFit/>
            </a:bodyPr>
            <a:lstStyle/>
            <a:p>
              <a:pPr algn="ctr"/>
              <a:r>
                <a:rPr lang="en-US" sz="3200" dirty="0" smtClean="0"/>
                <a:t>Pick</a:t>
              </a:r>
              <a:endParaRPr lang="en-US" sz="3200" dirty="0"/>
            </a:p>
          </p:txBody>
        </p:sp>
        <p:grpSp>
          <p:nvGrpSpPr>
            <p:cNvPr id="27" name="Group 26"/>
            <p:cNvGrpSpPr/>
            <p:nvPr/>
          </p:nvGrpSpPr>
          <p:grpSpPr>
            <a:xfrm>
              <a:off x="1172263" y="3707767"/>
              <a:ext cx="1467383" cy="1472938"/>
              <a:chOff x="1300077" y="3722173"/>
              <a:chExt cx="1467383" cy="1472938"/>
            </a:xfrm>
          </p:grpSpPr>
          <p:pic>
            <p:nvPicPr>
              <p:cNvPr id="24" name="Picture 2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26" name="TextBox 25"/>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33" name="Group 32"/>
            <p:cNvGrpSpPr/>
            <p:nvPr/>
          </p:nvGrpSpPr>
          <p:grpSpPr>
            <a:xfrm>
              <a:off x="1172263" y="5192705"/>
              <a:ext cx="1467383" cy="1472938"/>
              <a:chOff x="1300077" y="3722173"/>
              <a:chExt cx="1467383" cy="1472938"/>
            </a:xfrm>
          </p:grpSpPr>
          <p:pic>
            <p:nvPicPr>
              <p:cNvPr id="34" name="Picture 3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35" name="TextBox 34"/>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25" name="Picture 2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756" y="2111373"/>
              <a:ext cx="2774396" cy="1695849"/>
            </a:xfrm>
            <a:prstGeom prst="rect">
              <a:avLst/>
            </a:prstGeom>
          </p:spPr>
        </p:pic>
      </p:grpSp>
      <p:grpSp>
        <p:nvGrpSpPr>
          <p:cNvPr id="61" name="Group 60"/>
          <p:cNvGrpSpPr/>
          <p:nvPr/>
        </p:nvGrpSpPr>
        <p:grpSpPr>
          <a:xfrm>
            <a:off x="3398791" y="1489867"/>
            <a:ext cx="2425978" cy="5175776"/>
            <a:chOff x="3731664" y="1489867"/>
            <a:chExt cx="2425978" cy="5175776"/>
          </a:xfrm>
        </p:grpSpPr>
        <p:sp>
          <p:nvSpPr>
            <p:cNvPr id="10" name="TextBox 9"/>
            <p:cNvSpPr txBox="1"/>
            <p:nvPr/>
          </p:nvSpPr>
          <p:spPr>
            <a:xfrm>
              <a:off x="4287069" y="1489867"/>
              <a:ext cx="1315168" cy="584775"/>
            </a:xfrm>
            <a:prstGeom prst="rect">
              <a:avLst/>
            </a:prstGeom>
            <a:noFill/>
          </p:spPr>
          <p:txBody>
            <a:bodyPr wrap="none" rtlCol="0">
              <a:spAutoFit/>
            </a:bodyPr>
            <a:lstStyle/>
            <a:p>
              <a:pPr algn="ctr"/>
              <a:r>
                <a:rPr lang="en-US" sz="3200" dirty="0" smtClean="0"/>
                <a:t>Shown</a:t>
              </a:r>
              <a:endParaRPr lang="en-US" sz="3200" dirty="0"/>
            </a:p>
          </p:txBody>
        </p:sp>
        <p:grpSp>
          <p:nvGrpSpPr>
            <p:cNvPr id="36" name="Group 35"/>
            <p:cNvGrpSpPr/>
            <p:nvPr/>
          </p:nvGrpSpPr>
          <p:grpSpPr>
            <a:xfrm>
              <a:off x="4210962" y="3707767"/>
              <a:ext cx="1467383" cy="1472938"/>
              <a:chOff x="1300077" y="3722173"/>
              <a:chExt cx="1467383" cy="1472938"/>
            </a:xfrm>
          </p:grpSpPr>
          <p:pic>
            <p:nvPicPr>
              <p:cNvPr id="37" name="Picture 3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1" name="TextBox 40"/>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grpSp>
          <p:nvGrpSpPr>
            <p:cNvPr id="42" name="Group 41"/>
            <p:cNvGrpSpPr/>
            <p:nvPr/>
          </p:nvGrpSpPr>
          <p:grpSpPr>
            <a:xfrm>
              <a:off x="4210962" y="5192705"/>
              <a:ext cx="1467383" cy="1472938"/>
              <a:chOff x="1300077" y="3722173"/>
              <a:chExt cx="1467383" cy="1472938"/>
            </a:xfrm>
          </p:grpSpPr>
          <p:pic>
            <p:nvPicPr>
              <p:cNvPr id="43" name="Picture 4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4" name="TextBox 43"/>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45" name="Group 44"/>
            <p:cNvGrpSpPr/>
            <p:nvPr/>
          </p:nvGrpSpPr>
          <p:grpSpPr>
            <a:xfrm>
              <a:off x="3731664" y="2222828"/>
              <a:ext cx="2425978" cy="1472938"/>
              <a:chOff x="1300077" y="3722173"/>
              <a:chExt cx="2425978" cy="1472938"/>
            </a:xfrm>
          </p:grpSpPr>
          <p:pic>
            <p:nvPicPr>
              <p:cNvPr id="46" name="Picture 4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47" name="TextBox 46"/>
              <p:cNvSpPr txBox="1"/>
              <p:nvPr/>
            </p:nvSpPr>
            <p:spPr>
              <a:xfrm>
                <a:off x="2169219" y="4126770"/>
                <a:ext cx="1556836" cy="584775"/>
              </a:xfrm>
              <a:prstGeom prst="rect">
                <a:avLst/>
              </a:prstGeom>
              <a:noFill/>
            </p:spPr>
            <p:txBody>
              <a:bodyPr wrap="none" rtlCol="0">
                <a:spAutoFit/>
              </a:bodyPr>
              <a:lstStyle/>
              <a:p>
                <a:r>
                  <a:rPr lang="en-US" sz="3200" smtClean="0"/>
                  <a:t>#1 or #2</a:t>
                </a:r>
                <a:endParaRPr lang="en-US" sz="3200" dirty="0"/>
              </a:p>
            </p:txBody>
          </p:sp>
        </p:grpSp>
      </p:grpSp>
      <p:grpSp>
        <p:nvGrpSpPr>
          <p:cNvPr id="62" name="Group 61"/>
          <p:cNvGrpSpPr/>
          <p:nvPr/>
        </p:nvGrpSpPr>
        <p:grpSpPr>
          <a:xfrm>
            <a:off x="6018815" y="1489867"/>
            <a:ext cx="2774396" cy="5175776"/>
            <a:chOff x="6458638" y="1489867"/>
            <a:chExt cx="2774396" cy="5175776"/>
          </a:xfrm>
        </p:grpSpPr>
        <p:sp>
          <p:nvSpPr>
            <p:cNvPr id="14" name="TextBox 13"/>
            <p:cNvSpPr txBox="1"/>
            <p:nvPr/>
          </p:nvSpPr>
          <p:spPr>
            <a:xfrm>
              <a:off x="7363172" y="1489867"/>
              <a:ext cx="965329" cy="584775"/>
            </a:xfrm>
            <a:prstGeom prst="rect">
              <a:avLst/>
            </a:prstGeom>
            <a:noFill/>
          </p:spPr>
          <p:txBody>
            <a:bodyPr wrap="none" rtlCol="0">
              <a:spAutoFit/>
            </a:bodyPr>
            <a:lstStyle/>
            <a:p>
              <a:pPr algn="ctr"/>
              <a:r>
                <a:rPr lang="en-US" sz="3200" dirty="0" smtClean="0"/>
                <a:t>Stick</a:t>
              </a:r>
              <a:endParaRPr lang="en-US" sz="3200" dirty="0"/>
            </a:p>
          </p:txBody>
        </p:sp>
        <p:grpSp>
          <p:nvGrpSpPr>
            <p:cNvPr id="49" name="Group 48"/>
            <p:cNvGrpSpPr/>
            <p:nvPr/>
          </p:nvGrpSpPr>
          <p:grpSpPr>
            <a:xfrm>
              <a:off x="7112145" y="3707767"/>
              <a:ext cx="1467383" cy="1472938"/>
              <a:chOff x="1300077" y="3722173"/>
              <a:chExt cx="1467383" cy="1472938"/>
            </a:xfrm>
          </p:grpSpPr>
          <p:pic>
            <p:nvPicPr>
              <p:cNvPr id="50" name="Picture 4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51" name="TextBox 50"/>
              <p:cNvSpPr txBox="1"/>
              <p:nvPr/>
            </p:nvSpPr>
            <p:spPr>
              <a:xfrm>
                <a:off x="2169219" y="4126770"/>
                <a:ext cx="598241" cy="584775"/>
              </a:xfrm>
              <a:prstGeom prst="rect">
                <a:avLst/>
              </a:prstGeom>
              <a:noFill/>
            </p:spPr>
            <p:txBody>
              <a:bodyPr wrap="none" rtlCol="0">
                <a:spAutoFit/>
              </a:bodyPr>
              <a:lstStyle/>
              <a:p>
                <a:r>
                  <a:rPr lang="en-US" sz="3200" smtClean="0"/>
                  <a:t>#1</a:t>
                </a:r>
                <a:endParaRPr lang="en-US" sz="3200"/>
              </a:p>
            </p:txBody>
          </p:sp>
        </p:grpSp>
        <p:grpSp>
          <p:nvGrpSpPr>
            <p:cNvPr id="52" name="Group 51"/>
            <p:cNvGrpSpPr/>
            <p:nvPr/>
          </p:nvGrpSpPr>
          <p:grpSpPr>
            <a:xfrm>
              <a:off x="7112145" y="5192705"/>
              <a:ext cx="1467383" cy="1472938"/>
              <a:chOff x="1300077" y="3722173"/>
              <a:chExt cx="1467383" cy="1472938"/>
            </a:xfrm>
          </p:grpSpPr>
          <p:pic>
            <p:nvPicPr>
              <p:cNvPr id="53" name="Picture 5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54" name="TextBox 53"/>
              <p:cNvSpPr txBox="1"/>
              <p:nvPr/>
            </p:nvSpPr>
            <p:spPr>
              <a:xfrm>
                <a:off x="2169219" y="4126770"/>
                <a:ext cx="598241" cy="584775"/>
              </a:xfrm>
              <a:prstGeom prst="rect">
                <a:avLst/>
              </a:prstGeom>
              <a:noFill/>
            </p:spPr>
            <p:txBody>
              <a:bodyPr wrap="none" rtlCol="0">
                <a:spAutoFit/>
              </a:bodyPr>
              <a:lstStyle/>
              <a:p>
                <a:r>
                  <a:rPr lang="en-US" sz="3200" dirty="0" smtClean="0"/>
                  <a:t>#2</a:t>
                </a:r>
                <a:endParaRPr lang="en-US" sz="3200" dirty="0"/>
              </a:p>
            </p:txBody>
          </p:sp>
        </p:grpSp>
        <p:pic>
          <p:nvPicPr>
            <p:cNvPr id="48" name="Picture 4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58638" y="2111373"/>
              <a:ext cx="2774396" cy="1695849"/>
            </a:xfrm>
            <a:prstGeom prst="rect">
              <a:avLst/>
            </a:prstGeom>
          </p:spPr>
        </p:pic>
      </p:grpSp>
      <p:grpSp>
        <p:nvGrpSpPr>
          <p:cNvPr id="63" name="Group 62"/>
          <p:cNvGrpSpPr/>
          <p:nvPr/>
        </p:nvGrpSpPr>
        <p:grpSpPr>
          <a:xfrm>
            <a:off x="8987256" y="1489867"/>
            <a:ext cx="2774396" cy="5287232"/>
            <a:chOff x="8930700" y="1489867"/>
            <a:chExt cx="2774396" cy="5287232"/>
          </a:xfrm>
        </p:grpSpPr>
        <p:sp>
          <p:nvSpPr>
            <p:cNvPr id="23" name="TextBox 22"/>
            <p:cNvSpPr txBox="1"/>
            <p:nvPr/>
          </p:nvSpPr>
          <p:spPr>
            <a:xfrm>
              <a:off x="9677434" y="1489867"/>
              <a:ext cx="1280928" cy="584775"/>
            </a:xfrm>
            <a:prstGeom prst="rect">
              <a:avLst/>
            </a:prstGeom>
            <a:noFill/>
          </p:spPr>
          <p:txBody>
            <a:bodyPr wrap="none" rtlCol="0">
              <a:spAutoFit/>
            </a:bodyPr>
            <a:lstStyle/>
            <a:p>
              <a:pPr algn="ctr"/>
              <a:r>
                <a:rPr lang="en-US" sz="3200" dirty="0" smtClean="0"/>
                <a:t>Switch</a:t>
              </a:r>
              <a:endParaRPr lang="en-US" sz="3200" dirty="0"/>
            </a:p>
          </p:txBody>
        </p:sp>
        <p:pic>
          <p:nvPicPr>
            <p:cNvPr id="55" name="Picture 5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30700" y="3596312"/>
              <a:ext cx="2774396" cy="1695849"/>
            </a:xfrm>
            <a:prstGeom prst="rect">
              <a:avLst/>
            </a:prstGeom>
          </p:spPr>
        </p:pic>
        <p:pic>
          <p:nvPicPr>
            <p:cNvPr id="56" name="Picture 5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30700" y="5081250"/>
              <a:ext cx="2774396" cy="1695849"/>
            </a:xfrm>
            <a:prstGeom prst="rect">
              <a:avLst/>
            </a:prstGeom>
          </p:spPr>
        </p:pic>
        <p:grpSp>
          <p:nvGrpSpPr>
            <p:cNvPr id="57" name="Group 56"/>
            <p:cNvGrpSpPr/>
            <p:nvPr/>
          </p:nvGrpSpPr>
          <p:grpSpPr>
            <a:xfrm>
              <a:off x="9104909" y="2222828"/>
              <a:ext cx="2425978" cy="1472938"/>
              <a:chOff x="1300077" y="3722173"/>
              <a:chExt cx="2425978" cy="1472938"/>
            </a:xfrm>
          </p:grpSpPr>
          <p:pic>
            <p:nvPicPr>
              <p:cNvPr id="58" name="Picture 5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0077" y="3722173"/>
                <a:ext cx="1140045" cy="1472938"/>
              </a:xfrm>
              <a:prstGeom prst="rect">
                <a:avLst/>
              </a:prstGeom>
            </p:spPr>
          </p:pic>
          <p:sp>
            <p:nvSpPr>
              <p:cNvPr id="59" name="TextBox 58"/>
              <p:cNvSpPr txBox="1"/>
              <p:nvPr/>
            </p:nvSpPr>
            <p:spPr>
              <a:xfrm>
                <a:off x="2169219" y="4126770"/>
                <a:ext cx="1556836" cy="584775"/>
              </a:xfrm>
              <a:prstGeom prst="rect">
                <a:avLst/>
              </a:prstGeom>
              <a:noFill/>
            </p:spPr>
            <p:txBody>
              <a:bodyPr wrap="none" rtlCol="0">
                <a:spAutoFit/>
              </a:bodyPr>
              <a:lstStyle/>
              <a:p>
                <a:r>
                  <a:rPr lang="en-US" sz="3200" dirty="0" smtClean="0"/>
                  <a:t>#1 or #2</a:t>
                </a:r>
                <a:endParaRPr lang="en-US" sz="3200" dirty="0"/>
              </a:p>
            </p:txBody>
          </p:sp>
        </p:grpSp>
      </p:grpSp>
    </p:spTree>
    <p:extLst>
      <p:ext uri="{BB962C8B-B14F-4D97-AF65-F5344CB8AC3E}">
        <p14:creationId xmlns:p14="http://schemas.microsoft.com/office/powerpoint/2010/main" val="13057062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30110</TotalTime>
  <Words>3407</Words>
  <Application>Microsoft Macintosh PowerPoint</Application>
  <PresentationFormat>Widescreen</PresentationFormat>
  <Paragraphs>758</Paragraphs>
  <Slides>99</Slides>
  <Notes>99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Calibri</vt:lpstr>
      <vt:lpstr>Calibri Light</vt:lpstr>
      <vt:lpstr>Cambria Math</vt:lpstr>
      <vt:lpstr>Courier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Graeme Lloyd</dc:creator>
  <cp:lastModifiedBy>Microsoft Office User</cp:lastModifiedBy>
  <cp:revision>239</cp:revision>
  <cp:lastPrinted>2018-01-25T18:02:56Z</cp:lastPrinted>
  <dcterms:created xsi:type="dcterms:W3CDTF">2017-01-23T17:51:07Z</dcterms:created>
  <dcterms:modified xsi:type="dcterms:W3CDTF">2020-02-06T13:04:02Z</dcterms:modified>
</cp:coreProperties>
</file>